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5" r:id="rId3"/>
    <p:sldId id="258" r:id="rId4"/>
    <p:sldId id="259" r:id="rId5"/>
    <p:sldId id="263" r:id="rId6"/>
    <p:sldId id="272" r:id="rId7"/>
    <p:sldId id="265" r:id="rId8"/>
    <p:sldId id="271" r:id="rId9"/>
    <p:sldId id="267" r:id="rId10"/>
    <p:sldId id="268" r:id="rId11"/>
    <p:sldId id="269" r:id="rId12"/>
    <p:sldId id="270" r:id="rId13"/>
    <p:sldId id="261" r:id="rId14"/>
    <p:sldId id="273" r:id="rId15"/>
    <p:sldId id="266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1988800" y="3048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828800" y="2819400"/>
            <a:ext cx="85344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07B11-F8C7-4961-957B-7E87805E7537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207264" y="2420112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2F905E9-2C10-4403-9402-2B729126B2F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381000"/>
            <a:ext cx="103632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2565092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07B11-F8C7-4961-957B-7E87805E7537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905E9-2C10-4403-9402-2B729126B2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71659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9347200" y="0"/>
            <a:ext cx="28448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6403340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9119616" y="2925763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9245600" y="3020251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221216" y="3009902"/>
            <a:ext cx="609600" cy="441325"/>
          </a:xfrm>
        </p:spPr>
        <p:txBody>
          <a:bodyPr/>
          <a:lstStyle/>
          <a:p>
            <a:fld id="{52F905E9-2C10-4403-9402-2B729126B2F2}" type="slidenum">
              <a:rPr lang="ru-RU" smtClean="0"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400" y="304800"/>
            <a:ext cx="87376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07B11-F8C7-4961-957B-7E87805E7537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55200" y="304802"/>
            <a:ext cx="1930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8264707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07B11-F8C7-4961-957B-7E87805E7537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815584" y="1026373"/>
            <a:ext cx="609600" cy="441325"/>
          </a:xfrm>
        </p:spPr>
        <p:txBody>
          <a:bodyPr/>
          <a:lstStyle/>
          <a:p>
            <a:fld id="{52F905E9-2C10-4403-9402-2B729126B2F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3414686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207264" y="142352"/>
            <a:ext cx="11777472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24568" y="2743200"/>
            <a:ext cx="8640232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07B11-F8C7-4961-957B-7E87805E7537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203200" y="2438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2F905E9-2C10-4403-9402-2B729126B2F2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533400"/>
            <a:ext cx="103632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6881201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721600" y="6409944"/>
            <a:ext cx="4059936" cy="365760"/>
          </a:xfrm>
        </p:spPr>
        <p:txBody>
          <a:bodyPr/>
          <a:lstStyle/>
          <a:p>
            <a:fld id="{E5407B11-F8C7-4961-957B-7E87805E7537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905E9-2C10-4403-9402-2B729126B2F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6084107" y="1575653"/>
            <a:ext cx="11895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402336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6400800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4015919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6096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12192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03200" y="1371600"/>
            <a:ext cx="11777472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94564" y="6391656"/>
            <a:ext cx="11777472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5386917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388441" y="1524000"/>
            <a:ext cx="5389033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07B11-F8C7-4961-957B-7E87805E7537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06400" y="6409944"/>
            <a:ext cx="47752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203200" y="128016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402336" y="2471383"/>
            <a:ext cx="5388864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6400800" y="2471383"/>
            <a:ext cx="53848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5791200" y="1042417"/>
            <a:ext cx="609600" cy="441325"/>
          </a:xfrm>
        </p:spPr>
        <p:txBody>
          <a:bodyPr/>
          <a:lstStyle>
            <a:lvl1pPr algn="ctr">
              <a:defRPr/>
            </a:lvl1pPr>
          </a:lstStyle>
          <a:p>
            <a:fld id="{52F905E9-2C10-4403-9402-2B729126B2F2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4764161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07B11-F8C7-4961-957B-7E87805E7537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5791200" y="1036021"/>
            <a:ext cx="609600" cy="441325"/>
          </a:xfrm>
        </p:spPr>
        <p:txBody>
          <a:bodyPr/>
          <a:lstStyle/>
          <a:p>
            <a:fld id="{52F905E9-2C10-4403-9402-2B729126B2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921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203200" y="158496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07B11-F8C7-4961-957B-7E87805E7537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5689600" y="6324600"/>
            <a:ext cx="8128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2F905E9-2C10-4403-9402-2B729126B2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1864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203200" y="152400"/>
            <a:ext cx="11777472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0" y="914400"/>
            <a:ext cx="31496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08000" y="1981201"/>
            <a:ext cx="31496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4165600" y="685800"/>
            <a:ext cx="75184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2F905E9-2C10-4403-9402-2B729126B2F2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07B11-F8C7-4961-957B-7E87805E7537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511040" cy="36576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1831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203200" y="152400"/>
            <a:ext cx="11777472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/>
          <a:p>
            <a:fld id="{52F905E9-2C10-4403-9402-2B729126B2F2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0500" y="5029200"/>
            <a:ext cx="78232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00500" y="609600"/>
            <a:ext cx="78232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8000" y="990600"/>
            <a:ext cx="32512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717536" y="6404984"/>
            <a:ext cx="4059936" cy="365760"/>
          </a:xfrm>
        </p:spPr>
        <p:txBody>
          <a:bodyPr/>
          <a:lstStyle/>
          <a:p>
            <a:fld id="{E5407B11-F8C7-4961-957B-7E87805E7537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779264" cy="36576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1749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1"/>
            <a:ext cx="12192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7721600" y="6404984"/>
            <a:ext cx="4059936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E5407B11-F8C7-4961-957B-7E87805E7537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06400" y="6410848"/>
            <a:ext cx="4775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203200" y="1276743"/>
            <a:ext cx="1177747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5791200" y="1040175"/>
            <a:ext cx="6096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2F905E9-2C10-4403-9402-2B729126B2F2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113792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959225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514599" y="130435"/>
            <a:ext cx="69459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Әл-Фараби атындағы Қазақ Ұлттық Университеті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Биология және биотехнология факультеті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Биофизика, биомедицина және нейроғылым кафедрасы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23193" y="2801807"/>
            <a:ext cx="1037492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Лекция №</a:t>
            </a:r>
            <a:r>
              <a:rPr lang="kk-KZ" sz="2800" b="1" noProof="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kk-KZ" sz="2800" b="1" noProof="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10</a:t>
            </a:r>
            <a:endParaRPr kumimoji="0" lang="kk-KZ" sz="28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cs typeface="Times New Roman" panose="02020603050405020304" pitchFamily="18" charset="0"/>
            </a:endParaRPr>
          </a:p>
          <a:p>
            <a:pPr lvl="0" algn="ctr"/>
            <a:r>
              <a:rPr kumimoji="0" lang="kk-K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Тақырыбы</a:t>
            </a:r>
            <a:r>
              <a:rPr kumimoji="0" lang="kk-KZ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:</a:t>
            </a:r>
            <a:r>
              <a:rPr kumimoji="0" lang="kk-KZ" sz="2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 </a:t>
            </a:r>
            <a:r>
              <a:rPr lang="ru-RU" sz="2400" dirty="0">
                <a:solidFill>
                  <a:prstClr val="black"/>
                </a:solidFill>
                <a:latin typeface="+mj-lt"/>
              </a:rPr>
              <a:t>Бас </a:t>
            </a:r>
            <a:r>
              <a:rPr lang="ru-RU" sz="2400" dirty="0" err="1">
                <a:solidFill>
                  <a:prstClr val="black"/>
                </a:solidFill>
                <a:latin typeface="+mj-lt"/>
              </a:rPr>
              <a:t>гистосәйкестік</a:t>
            </a:r>
            <a:r>
              <a:rPr lang="ru-RU" sz="2400" dirty="0">
                <a:solidFill>
                  <a:prstClr val="black"/>
                </a:solidFill>
                <a:latin typeface="+mj-lt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+mj-lt"/>
              </a:rPr>
              <a:t>комплексі</a:t>
            </a:r>
            <a:r>
              <a:rPr lang="ru-RU" sz="2400" dirty="0">
                <a:solidFill>
                  <a:prstClr val="black"/>
                </a:solidFill>
                <a:latin typeface="+mj-lt"/>
              </a:rPr>
              <a:t> (МНС) </a:t>
            </a:r>
            <a:r>
              <a:rPr lang="ru-RU" sz="2400" dirty="0" err="1">
                <a:solidFill>
                  <a:prstClr val="black"/>
                </a:solidFill>
                <a:latin typeface="+mj-lt"/>
              </a:rPr>
              <a:t>патологиясы</a:t>
            </a:r>
            <a:endParaRPr kumimoji="0" lang="ru-RU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493370" y="5688623"/>
            <a:ext cx="3341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Дәріскер: </a:t>
            </a:r>
            <a:r>
              <a:rPr kumimoji="0" lang="kk-KZ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Атанбаева Г.К.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101" y="71314"/>
            <a:ext cx="1936367" cy="186299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1684" y="130435"/>
            <a:ext cx="2110153" cy="1926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8214" y="395654"/>
            <a:ext cx="612823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+mj-lt"/>
              </a:rPr>
              <a:t>1940 </a:t>
            </a:r>
            <a:r>
              <a:rPr lang="ru-RU" dirty="0" err="1" smtClean="0">
                <a:latin typeface="+mj-lt"/>
              </a:rPr>
              <a:t>жылдың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басында</a:t>
            </a:r>
            <a:r>
              <a:rPr lang="ru-RU" dirty="0" smtClean="0">
                <a:latin typeface="+mj-lt"/>
              </a:rPr>
              <a:t> чех </a:t>
            </a:r>
            <a:r>
              <a:rPr lang="ru-RU" dirty="0" err="1" smtClean="0">
                <a:latin typeface="+mj-lt"/>
              </a:rPr>
              <a:t>ғалымы</a:t>
            </a:r>
            <a:r>
              <a:rPr lang="ru-RU" dirty="0" smtClean="0">
                <a:latin typeface="+mj-lt"/>
              </a:rPr>
              <a:t> </a:t>
            </a:r>
            <a:r>
              <a:rPr lang="ru-RU" b="1" dirty="0" err="1" smtClean="0">
                <a:latin typeface="+mj-lt"/>
              </a:rPr>
              <a:t>П.Медавар</a:t>
            </a:r>
            <a:r>
              <a:rPr lang="ru-RU" b="1" dirty="0" smtClean="0">
                <a:latin typeface="+mj-lt"/>
              </a:rPr>
              <a:t>,</a:t>
            </a:r>
            <a:r>
              <a:rPr lang="ru-RU" dirty="0" smtClean="0">
                <a:latin typeface="+mj-lt"/>
              </a:rPr>
              <a:t> б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рнеше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байқауы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бойынша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ауыстырып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салған</a:t>
            </a:r>
            <a:r>
              <a:rPr lang="ru-RU" dirty="0" smtClean="0">
                <a:latin typeface="+mj-lt"/>
              </a:rPr>
              <a:t> 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ндерд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тұрақтамауы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иммундық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жауап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себеб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өтет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нд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г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 </a:t>
            </a:r>
            <a:r>
              <a:rPr lang="ru-RU" dirty="0" err="1" smtClean="0">
                <a:latin typeface="+mj-lt"/>
              </a:rPr>
              <a:t>байқаған</a:t>
            </a:r>
            <a:r>
              <a:rPr lang="ru-RU" dirty="0" smtClean="0">
                <a:latin typeface="+mj-lt"/>
              </a:rPr>
              <a:t>. </a:t>
            </a:r>
            <a:r>
              <a:rPr lang="en-US" dirty="0" smtClean="0">
                <a:latin typeface="+mj-lt"/>
              </a:rPr>
              <a:t>II </a:t>
            </a:r>
            <a:r>
              <a:rPr lang="ru-RU" dirty="0" err="1" smtClean="0">
                <a:latin typeface="+mj-lt"/>
              </a:rPr>
              <a:t>дүние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жүзіл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к </a:t>
            </a:r>
            <a:r>
              <a:rPr lang="ru-RU" dirty="0" err="1" smtClean="0">
                <a:latin typeface="+mj-lt"/>
              </a:rPr>
              <a:t>соғыс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кез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нде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П.Медавар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күйген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адамның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денес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ндег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smtClean="0">
                <a:latin typeface="+mj-lt"/>
              </a:rPr>
              <a:t>тер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с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 б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р </a:t>
            </a:r>
            <a:r>
              <a:rPr lang="ru-RU" dirty="0" err="1" smtClean="0">
                <a:latin typeface="+mj-lt"/>
              </a:rPr>
              <a:t>жерден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ек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нш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жерге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салғанда</a:t>
            </a:r>
            <a:r>
              <a:rPr lang="ru-RU" dirty="0" smtClean="0">
                <a:latin typeface="+mj-lt"/>
              </a:rPr>
              <a:t>, тер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б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скен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 </a:t>
            </a:r>
            <a:r>
              <a:rPr lang="ru-RU" dirty="0" err="1" smtClean="0">
                <a:latin typeface="+mj-lt"/>
              </a:rPr>
              <a:t>байқаған</a:t>
            </a:r>
            <a:r>
              <a:rPr lang="ru-RU" dirty="0" smtClean="0">
                <a:latin typeface="+mj-lt"/>
              </a:rPr>
              <a:t>, ал </a:t>
            </a:r>
            <a:r>
              <a:rPr lang="ru-RU" dirty="0" err="1" smtClean="0">
                <a:latin typeface="+mj-lt"/>
              </a:rPr>
              <a:t>сол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адамға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туыстарынан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салынған</a:t>
            </a:r>
            <a:r>
              <a:rPr lang="ru-RU" dirty="0" smtClean="0">
                <a:latin typeface="+mj-lt"/>
              </a:rPr>
              <a:t> тер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тұрақтамау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үрдісіне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ұшыраған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Реципиенттег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(</a:t>
            </a:r>
            <a:r>
              <a:rPr lang="ru-RU" dirty="0" smtClean="0">
                <a:latin typeface="+mj-lt"/>
              </a:rPr>
              <a:t>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 </a:t>
            </a:r>
            <a:r>
              <a:rPr lang="ru-RU" dirty="0" err="1" smtClean="0">
                <a:latin typeface="+mj-lt"/>
              </a:rPr>
              <a:t>қабылдаушы</a:t>
            </a:r>
            <a:r>
              <a:rPr lang="ru-RU" dirty="0" smtClean="0">
                <a:latin typeface="+mj-lt"/>
              </a:rPr>
              <a:t> пациент) </a:t>
            </a:r>
            <a:r>
              <a:rPr lang="ru-RU" dirty="0" err="1" smtClean="0">
                <a:latin typeface="+mj-lt"/>
              </a:rPr>
              <a:t>аға-бауырынан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салынған</a:t>
            </a:r>
            <a:r>
              <a:rPr lang="ru-RU" dirty="0" smtClean="0">
                <a:latin typeface="+mj-lt"/>
              </a:rPr>
              <a:t> тер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с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стен </a:t>
            </a:r>
            <a:r>
              <a:rPr lang="ru-RU" dirty="0" err="1" smtClean="0">
                <a:latin typeface="+mj-lt"/>
              </a:rPr>
              <a:t>шыққан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сол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донордың</a:t>
            </a:r>
            <a:r>
              <a:rPr lang="ru-RU" dirty="0" smtClean="0">
                <a:latin typeface="+mj-lt"/>
              </a:rPr>
              <a:t> (т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 </a:t>
            </a:r>
            <a:r>
              <a:rPr lang="ru-RU" dirty="0" err="1" smtClean="0">
                <a:latin typeface="+mj-lt"/>
              </a:rPr>
              <a:t>беруш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smtClean="0">
                <a:latin typeface="+mj-lt"/>
              </a:rPr>
              <a:t>пациент) тер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с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 </a:t>
            </a:r>
            <a:r>
              <a:rPr lang="ru-RU" dirty="0" err="1" smtClean="0">
                <a:latin typeface="+mj-lt"/>
              </a:rPr>
              <a:t>ек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нш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рет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салғанда</a:t>
            </a:r>
            <a:r>
              <a:rPr lang="ru-RU" dirty="0" smtClean="0">
                <a:latin typeface="+mj-lt"/>
              </a:rPr>
              <a:t>, тер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жамауы</a:t>
            </a:r>
            <a:r>
              <a:rPr lang="ru-RU" dirty="0" smtClean="0">
                <a:latin typeface="+mj-lt"/>
              </a:rPr>
              <a:t> тез </a:t>
            </a:r>
            <a:r>
              <a:rPr lang="ru-RU" dirty="0" err="1" smtClean="0">
                <a:latin typeface="+mj-lt"/>
              </a:rPr>
              <a:t>арада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жоғары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жылдамдықпен</a:t>
            </a:r>
            <a:r>
              <a:rPr lang="ru-RU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стен </a:t>
            </a:r>
            <a:r>
              <a:rPr lang="ru-RU" dirty="0" err="1" smtClean="0">
                <a:latin typeface="+mj-lt"/>
              </a:rPr>
              <a:t>шығуы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дәлелденген</a:t>
            </a:r>
            <a:r>
              <a:rPr lang="ru-RU" dirty="0" smtClean="0">
                <a:latin typeface="+mj-lt"/>
              </a:rPr>
              <a:t>. Осы </a:t>
            </a:r>
            <a:r>
              <a:rPr lang="ru-RU" dirty="0" err="1" smtClean="0">
                <a:latin typeface="+mj-lt"/>
              </a:rPr>
              <a:t>бақылаулар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П.Медаварды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жануарлармен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тәжірибелерге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сол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тәжірибелер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арқылы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келес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дәлелге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алып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келд</a:t>
            </a:r>
            <a:r>
              <a:rPr lang="en-US" dirty="0" smtClean="0">
                <a:latin typeface="+mj-lt"/>
              </a:rPr>
              <a:t>i: </a:t>
            </a:r>
            <a:r>
              <a:rPr lang="ru-RU" dirty="0" err="1" smtClean="0">
                <a:latin typeface="+mj-lt"/>
              </a:rPr>
              <a:t>реципиенттің</a:t>
            </a:r>
            <a:r>
              <a:rPr lang="ru-RU" dirty="0" smtClean="0">
                <a:latin typeface="+mj-lt"/>
              </a:rPr>
              <a:t> донор </a:t>
            </a:r>
            <a:r>
              <a:rPr lang="ru-RU" dirty="0" err="1" smtClean="0">
                <a:latin typeface="+mj-lt"/>
              </a:rPr>
              <a:t>жасушаларына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сез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мталдануы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ек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нш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рет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салған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тіндерд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айқын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жылдам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тұрақтамау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серпілісін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туғызады</a:t>
            </a:r>
            <a:r>
              <a:rPr lang="ru-RU" dirty="0" smtClean="0">
                <a:latin typeface="+mj-lt"/>
              </a:rPr>
              <a:t>. 1945 </a:t>
            </a:r>
            <a:r>
              <a:rPr lang="ru-RU" dirty="0" err="1" smtClean="0">
                <a:latin typeface="+mj-lt"/>
              </a:rPr>
              <a:t>жылы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П.Медавар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ғылыми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баяндамасында</a:t>
            </a:r>
            <a:r>
              <a:rPr lang="ru-RU" dirty="0" smtClean="0">
                <a:latin typeface="+mj-lt"/>
              </a:rPr>
              <a:t> трансплантат </a:t>
            </a:r>
            <a:r>
              <a:rPr lang="ru-RU" dirty="0" err="1" smtClean="0">
                <a:latin typeface="+mj-lt"/>
              </a:rPr>
              <a:t>тұрақтамауы</a:t>
            </a:r>
            <a:r>
              <a:rPr lang="ru-RU" dirty="0" smtClean="0">
                <a:latin typeface="+mj-lt"/>
              </a:rPr>
              <a:t> </a:t>
            </a:r>
            <a:r>
              <a:rPr lang="ru-RU" i="1" dirty="0" err="1" smtClean="0">
                <a:latin typeface="+mj-lt"/>
              </a:rPr>
              <a:t>донорлық</a:t>
            </a:r>
            <a:r>
              <a:rPr lang="ru-RU" i="1" dirty="0" smtClean="0">
                <a:latin typeface="+mj-lt"/>
              </a:rPr>
              <a:t> </a:t>
            </a:r>
            <a:r>
              <a:rPr lang="ru-RU" i="1" dirty="0" err="1" smtClean="0">
                <a:latin typeface="+mj-lt"/>
              </a:rPr>
              <a:t>мүшелер</a:t>
            </a:r>
            <a:r>
              <a:rPr lang="en-US" i="1" dirty="0" err="1" smtClean="0">
                <a:latin typeface="+mj-lt"/>
              </a:rPr>
              <a:t>i</a:t>
            </a:r>
            <a:r>
              <a:rPr lang="ru-RU" i="1" dirty="0" smtClean="0">
                <a:latin typeface="+mj-lt"/>
              </a:rPr>
              <a:t>не </a:t>
            </a:r>
            <a:r>
              <a:rPr lang="ru-RU" i="1" dirty="0" err="1" smtClean="0">
                <a:latin typeface="+mj-lt"/>
              </a:rPr>
              <a:t>қарсы</a:t>
            </a:r>
            <a:r>
              <a:rPr lang="ru-RU" i="1" dirty="0" smtClean="0">
                <a:latin typeface="+mj-lt"/>
              </a:rPr>
              <a:t> </a:t>
            </a:r>
            <a:r>
              <a:rPr lang="ru-RU" i="1" dirty="0" err="1" smtClean="0">
                <a:latin typeface="+mj-lt"/>
              </a:rPr>
              <a:t>иммунологиялық</a:t>
            </a:r>
            <a:r>
              <a:rPr lang="ru-RU" i="1" dirty="0" smtClean="0">
                <a:latin typeface="+mj-lt"/>
              </a:rPr>
              <a:t> </a:t>
            </a:r>
            <a:r>
              <a:rPr lang="ru-RU" i="1" dirty="0" err="1" smtClean="0">
                <a:latin typeface="+mj-lt"/>
              </a:rPr>
              <a:t>жауап</a:t>
            </a:r>
            <a:r>
              <a:rPr lang="ru-RU" i="1" dirty="0" smtClean="0">
                <a:latin typeface="+mj-lt"/>
              </a:rPr>
              <a:t> </a:t>
            </a:r>
            <a:r>
              <a:rPr lang="ru-RU" i="1" dirty="0" err="1" smtClean="0">
                <a:latin typeface="+mj-lt"/>
              </a:rPr>
              <a:t>арқылы</a:t>
            </a:r>
            <a:r>
              <a:rPr lang="ru-RU" i="1" dirty="0" smtClean="0">
                <a:latin typeface="+mj-lt"/>
              </a:rPr>
              <a:t> </a:t>
            </a:r>
            <a:r>
              <a:rPr lang="ru-RU" i="1" dirty="0" err="1" smtClean="0">
                <a:latin typeface="+mj-lt"/>
              </a:rPr>
              <a:t>жүред</a:t>
            </a:r>
            <a:r>
              <a:rPr lang="en-US" i="1" dirty="0" err="1" smtClean="0">
                <a:latin typeface="+mj-lt"/>
              </a:rPr>
              <a:t>i</a:t>
            </a:r>
            <a:r>
              <a:rPr lang="en-US" i="1" dirty="0" smtClean="0">
                <a:latin typeface="+mj-lt"/>
              </a:rPr>
              <a:t> </a:t>
            </a:r>
            <a:r>
              <a:rPr lang="ru-RU" i="1" dirty="0" err="1" smtClean="0">
                <a:latin typeface="+mj-lt"/>
              </a:rPr>
              <a:t>және</a:t>
            </a:r>
            <a:r>
              <a:rPr lang="ru-RU" i="1" dirty="0" smtClean="0">
                <a:latin typeface="+mj-lt"/>
              </a:rPr>
              <a:t> </a:t>
            </a:r>
            <a:r>
              <a:rPr lang="ru-RU" i="1" dirty="0" err="1" smtClean="0">
                <a:latin typeface="+mj-lt"/>
              </a:rPr>
              <a:t>бұл</a:t>
            </a:r>
            <a:r>
              <a:rPr lang="ru-RU" i="1" dirty="0" smtClean="0">
                <a:latin typeface="+mj-lt"/>
              </a:rPr>
              <a:t> </a:t>
            </a:r>
            <a:r>
              <a:rPr lang="ru-RU" i="1" dirty="0" err="1" smtClean="0">
                <a:latin typeface="+mj-lt"/>
              </a:rPr>
              <a:t>үрдіс</a:t>
            </a:r>
            <a:r>
              <a:rPr lang="ru-RU" i="1" dirty="0" smtClean="0">
                <a:latin typeface="+mj-lt"/>
              </a:rPr>
              <a:t> </a:t>
            </a:r>
            <a:r>
              <a:rPr lang="ru-RU" i="1" dirty="0" err="1" smtClean="0">
                <a:latin typeface="+mj-lt"/>
              </a:rPr>
              <a:t>организмның</a:t>
            </a:r>
            <a:r>
              <a:rPr lang="ru-RU" i="1" dirty="0" smtClean="0">
                <a:latin typeface="+mj-lt"/>
              </a:rPr>
              <a:t> </a:t>
            </a:r>
            <a:r>
              <a:rPr lang="ru-RU" i="1" dirty="0" err="1" smtClean="0">
                <a:latin typeface="+mj-lt"/>
              </a:rPr>
              <a:t>генетикалық</a:t>
            </a:r>
            <a:r>
              <a:rPr lang="ru-RU" i="1" dirty="0" smtClean="0">
                <a:latin typeface="+mj-lt"/>
              </a:rPr>
              <a:t> </a:t>
            </a:r>
            <a:r>
              <a:rPr lang="ru-RU" i="1" dirty="0" err="1" smtClean="0">
                <a:latin typeface="+mj-lt"/>
              </a:rPr>
              <a:t>ерекшел</a:t>
            </a:r>
            <a:r>
              <a:rPr lang="en-US" i="1" dirty="0" err="1" smtClean="0">
                <a:latin typeface="+mj-lt"/>
              </a:rPr>
              <a:t>i</a:t>
            </a:r>
            <a:r>
              <a:rPr lang="ru-RU" i="1" dirty="0" smtClean="0">
                <a:latin typeface="+mj-lt"/>
              </a:rPr>
              <a:t>г</a:t>
            </a:r>
            <a:r>
              <a:rPr lang="en-US" i="1" dirty="0" err="1" smtClean="0">
                <a:latin typeface="+mj-lt"/>
              </a:rPr>
              <a:t>i</a:t>
            </a:r>
            <a:r>
              <a:rPr lang="ru-RU" i="1" dirty="0" smtClean="0">
                <a:latin typeface="+mj-lt"/>
              </a:rPr>
              <a:t>не </a:t>
            </a:r>
            <a:r>
              <a:rPr lang="ru-RU" i="1" dirty="0" err="1" smtClean="0">
                <a:latin typeface="+mj-lt"/>
              </a:rPr>
              <a:t>байланысты</a:t>
            </a:r>
            <a:r>
              <a:rPr lang="ru-RU" i="1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деп</a:t>
            </a:r>
            <a:r>
              <a:rPr lang="ru-RU" dirty="0" smtClean="0">
                <a:latin typeface="+mj-lt"/>
              </a:rPr>
              <a:t>,</a:t>
            </a:r>
            <a:r>
              <a:rPr lang="ru-RU" i="1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жариялады</a:t>
            </a:r>
            <a:r>
              <a:rPr lang="ru-RU" dirty="0" smtClean="0">
                <a:latin typeface="+mj-lt"/>
              </a:rPr>
              <a:t>. </a:t>
            </a:r>
            <a:endParaRPr lang="ru-RU" dirty="0">
              <a:latin typeface="+mj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551" y="972701"/>
            <a:ext cx="4659556" cy="447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1979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8746" y="905608"/>
            <a:ext cx="1110468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ru-RU" dirty="0" err="1">
                <a:latin typeface="+mj-lt"/>
              </a:rPr>
              <a:t>Донордан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реципиентке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қайта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ауыстырылатын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ұлпаның</a:t>
            </a:r>
            <a:r>
              <a:rPr lang="ru-RU" dirty="0">
                <a:latin typeface="+mj-lt"/>
              </a:rPr>
              <a:t> (трансплантат) </a:t>
            </a:r>
            <a:r>
              <a:rPr lang="ru-RU" dirty="0" err="1">
                <a:latin typeface="+mj-lt"/>
              </a:rPr>
              <a:t>тағдыры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берілген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ағзалардың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генетикалық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әртүрлілігіне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байланысты</a:t>
            </a:r>
            <a:r>
              <a:rPr lang="ru-RU" dirty="0">
                <a:latin typeface="+mj-lt"/>
              </a:rPr>
              <a:t>. </a:t>
            </a:r>
            <a:r>
              <a:rPr lang="ru-RU" dirty="0" err="1">
                <a:latin typeface="+mj-lt"/>
              </a:rPr>
              <a:t>Сондықтан</a:t>
            </a:r>
            <a:r>
              <a:rPr lang="ru-RU" dirty="0">
                <a:latin typeface="+mj-lt"/>
              </a:rPr>
              <a:t> да донор мен </a:t>
            </a:r>
            <a:r>
              <a:rPr lang="ru-RU" dirty="0" err="1">
                <a:latin typeface="+mj-lt"/>
              </a:rPr>
              <a:t>реципиенттің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генетикалық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туыстығын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ескере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отырып</a:t>
            </a:r>
            <a:r>
              <a:rPr lang="ru-RU" dirty="0">
                <a:latin typeface="+mj-lt"/>
              </a:rPr>
              <a:t>, </a:t>
            </a:r>
            <a:r>
              <a:rPr lang="ru-RU" dirty="0" err="1">
                <a:latin typeface="+mj-lt"/>
              </a:rPr>
              <a:t>трансплантаттарды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ауто</a:t>
            </a:r>
            <a:r>
              <a:rPr lang="ru-RU" dirty="0">
                <a:latin typeface="+mj-lt"/>
              </a:rPr>
              <a:t>-, изо-, алло-, </a:t>
            </a:r>
            <a:r>
              <a:rPr lang="ru-RU" dirty="0" err="1">
                <a:latin typeface="+mj-lt"/>
              </a:rPr>
              <a:t>ксенотрансплантаттарға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бөледі</a:t>
            </a:r>
            <a:r>
              <a:rPr lang="ru-RU" dirty="0">
                <a:latin typeface="+mj-lt"/>
              </a:rPr>
              <a:t>.</a:t>
            </a:r>
          </a:p>
          <a:p>
            <a:pPr marL="285750" indent="-285750" algn="just" fontAlgn="base">
              <a:buFont typeface="Wingdings" panose="05000000000000000000" pitchFamily="2" charset="2"/>
              <a:buChar char="Ø"/>
            </a:pPr>
            <a:r>
              <a:rPr lang="ru-RU" b="1" i="1" u="sng" dirty="0" err="1">
                <a:latin typeface="+mj-lt"/>
              </a:rPr>
              <a:t>Аутотранспоантация</a:t>
            </a:r>
            <a:r>
              <a:rPr lang="ru-RU" i="1" u="sng" dirty="0">
                <a:latin typeface="+mj-lt"/>
              </a:rPr>
              <a:t> </a:t>
            </a:r>
            <a:r>
              <a:rPr lang="ru-RU" dirty="0">
                <a:latin typeface="+mj-lt"/>
              </a:rPr>
              <a:t>– </a:t>
            </a:r>
            <a:r>
              <a:rPr lang="ru-RU" dirty="0" err="1">
                <a:latin typeface="+mj-lt"/>
              </a:rPr>
              <a:t>бұл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ұлпаны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ағзаның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шекарасында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ауыстыру</a:t>
            </a:r>
            <a:r>
              <a:rPr lang="ru-RU" dirty="0">
                <a:latin typeface="+mj-lt"/>
              </a:rPr>
              <a:t>.</a:t>
            </a:r>
          </a:p>
          <a:p>
            <a:pPr marL="285750" indent="-285750" algn="just" fontAlgn="base">
              <a:buFont typeface="Wingdings" panose="05000000000000000000" pitchFamily="2" charset="2"/>
              <a:buChar char="Ø"/>
            </a:pPr>
            <a:r>
              <a:rPr lang="ru-RU" b="1" i="1" u="sng" dirty="0" err="1">
                <a:latin typeface="+mj-lt"/>
              </a:rPr>
              <a:t>Изотрансплантация</a:t>
            </a:r>
            <a:r>
              <a:rPr lang="ru-RU" b="1" dirty="0">
                <a:latin typeface="+mj-lt"/>
              </a:rPr>
              <a:t> </a:t>
            </a:r>
            <a:r>
              <a:rPr lang="ru-RU" dirty="0">
                <a:latin typeface="+mj-lt"/>
              </a:rPr>
              <a:t>– </a:t>
            </a:r>
            <a:r>
              <a:rPr lang="ru-RU" dirty="0" err="1">
                <a:latin typeface="+mj-lt"/>
              </a:rPr>
              <a:t>мүшені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немесе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ұлпаны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біржұмыртқалы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егіздер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немесе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бір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инбредті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сызығының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өкілдері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болып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табылатын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бір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ағзадан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екінші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ағзаға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ауыстыру</a:t>
            </a:r>
            <a:r>
              <a:rPr lang="ru-RU" dirty="0">
                <a:latin typeface="+mj-lt"/>
              </a:rPr>
              <a:t>.</a:t>
            </a:r>
          </a:p>
          <a:p>
            <a:pPr marL="285750" indent="-285750" algn="just" fontAlgn="base">
              <a:buFont typeface="Wingdings" panose="05000000000000000000" pitchFamily="2" charset="2"/>
              <a:buChar char="Ø"/>
            </a:pPr>
            <a:r>
              <a:rPr lang="ru-RU" b="1" i="1" u="sng" dirty="0" err="1">
                <a:latin typeface="+mj-lt"/>
              </a:rPr>
              <a:t>Аллотрансплантация</a:t>
            </a:r>
            <a:r>
              <a:rPr lang="ru-RU" b="1" dirty="0">
                <a:latin typeface="+mj-lt"/>
              </a:rPr>
              <a:t> </a:t>
            </a:r>
            <a:r>
              <a:rPr lang="ru-RU" dirty="0">
                <a:latin typeface="+mj-lt"/>
              </a:rPr>
              <a:t>– </a:t>
            </a:r>
            <a:r>
              <a:rPr lang="ru-RU" dirty="0" err="1">
                <a:latin typeface="+mj-lt"/>
              </a:rPr>
              <a:t>мүшені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немес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ұлпаны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бір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особьтан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екінші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особьке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ауыстыру</a:t>
            </a:r>
            <a:r>
              <a:rPr lang="ru-RU" dirty="0">
                <a:latin typeface="+mj-lt"/>
              </a:rPr>
              <a:t> (</a:t>
            </a:r>
            <a:r>
              <a:rPr lang="ru-RU" dirty="0" err="1">
                <a:latin typeface="+mj-lt"/>
              </a:rPr>
              <a:t>инбредті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емес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түрлер</a:t>
            </a:r>
            <a:r>
              <a:rPr lang="ru-RU" dirty="0">
                <a:latin typeface="+mj-lt"/>
              </a:rPr>
              <a:t>, </a:t>
            </a:r>
            <a:r>
              <a:rPr lang="ru-RU" dirty="0" err="1">
                <a:latin typeface="+mj-lt"/>
              </a:rPr>
              <a:t>немесе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әртүрлі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инбредті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сызықтарының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өкілдері</a:t>
            </a:r>
            <a:r>
              <a:rPr lang="ru-RU" dirty="0">
                <a:latin typeface="+mj-lt"/>
              </a:rPr>
              <a:t>).</a:t>
            </a:r>
          </a:p>
          <a:p>
            <a:pPr marL="285750" indent="-285750" algn="just" fontAlgn="base">
              <a:buFont typeface="Wingdings" panose="05000000000000000000" pitchFamily="2" charset="2"/>
              <a:buChar char="Ø"/>
            </a:pPr>
            <a:r>
              <a:rPr lang="ru-RU" b="1" i="1" u="sng" dirty="0">
                <a:latin typeface="+mj-lt"/>
              </a:rPr>
              <a:t>Ксенотрансплантация</a:t>
            </a:r>
            <a:r>
              <a:rPr lang="ru-RU" dirty="0">
                <a:latin typeface="+mj-lt"/>
              </a:rPr>
              <a:t> — </a:t>
            </a:r>
            <a:r>
              <a:rPr lang="ru-RU" dirty="0" err="1">
                <a:latin typeface="+mj-lt"/>
              </a:rPr>
              <a:t>әртүрлі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түрлерге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жататын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донордан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реципиентке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мүшені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немесе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ұлпаны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ауыстыру</a:t>
            </a:r>
            <a:r>
              <a:rPr lang="ru-RU" dirty="0">
                <a:latin typeface="+mj-lt"/>
              </a:rPr>
              <a:t>.</a:t>
            </a:r>
          </a:p>
          <a:p>
            <a:pPr algn="just" fontAlgn="base"/>
            <a:r>
              <a:rPr lang="ru-RU" dirty="0" err="1">
                <a:latin typeface="+mj-lt"/>
              </a:rPr>
              <a:t>Ауто</a:t>
            </a:r>
            <a:r>
              <a:rPr lang="ru-RU" dirty="0">
                <a:latin typeface="+mj-lt"/>
              </a:rPr>
              <a:t>- </a:t>
            </a:r>
            <a:r>
              <a:rPr lang="ru-RU" dirty="0" err="1">
                <a:latin typeface="+mj-lt"/>
              </a:rPr>
              <a:t>және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изотарнсплантаттар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генетикалық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тең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болып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табылады</a:t>
            </a:r>
            <a:r>
              <a:rPr lang="ru-RU" dirty="0">
                <a:latin typeface="+mj-lt"/>
              </a:rPr>
              <a:t>. </a:t>
            </a:r>
            <a:r>
              <a:rPr lang="ru-RU" dirty="0" err="1">
                <a:latin typeface="+mj-lt"/>
              </a:rPr>
              <a:t>Себебі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донордың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ұлпасы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антигенді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қатынаста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реципиенттің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ұлпаларына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сәйкес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келеді</a:t>
            </a:r>
            <a:r>
              <a:rPr lang="ru-RU" dirty="0">
                <a:latin typeface="+mj-lt"/>
              </a:rPr>
              <a:t>. Алло- </a:t>
            </a:r>
            <a:r>
              <a:rPr lang="ru-RU" dirty="0" err="1">
                <a:latin typeface="+mj-lt"/>
              </a:rPr>
              <a:t>және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ксенотрансплататтар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генетикалық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бөтен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және</a:t>
            </a:r>
            <a:r>
              <a:rPr lang="ru-RU" dirty="0">
                <a:latin typeface="+mj-lt"/>
              </a:rPr>
              <a:t> донор мен </a:t>
            </a:r>
            <a:r>
              <a:rPr lang="ru-RU" dirty="0" err="1">
                <a:latin typeface="+mj-lt"/>
              </a:rPr>
              <a:t>реципиенттің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антигенді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әртүрлілігі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нәтижесінде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ауыстырудан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кейін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белгілі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бір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уақыт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өткен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соң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ағзамен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ажыратылады</a:t>
            </a:r>
            <a:r>
              <a:rPr lang="ru-RU" dirty="0">
                <a:latin typeface="+mj-lt"/>
              </a:rPr>
              <a:t>. </a:t>
            </a:r>
            <a:r>
              <a:rPr lang="ru-RU" dirty="0" err="1">
                <a:latin typeface="+mj-lt"/>
              </a:rPr>
              <a:t>Себебі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соңғысының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гистосәйкестіліктің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гендерімен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кодталатын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трансплантациялық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антигендермен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сенсибилизациясы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жүреді</a:t>
            </a:r>
            <a:r>
              <a:rPr lang="ru-RU" dirty="0">
                <a:latin typeface="+mj-lt"/>
              </a:rPr>
              <a:t>.</a:t>
            </a:r>
          </a:p>
          <a:p>
            <a:endParaRPr lang="ru-RU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21835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Трансплантациялық</a:t>
            </a:r>
            <a:r>
              <a:rPr lang="ru-RU" dirty="0"/>
              <a:t> </a:t>
            </a:r>
            <a:r>
              <a:rPr lang="ru-RU" dirty="0" err="1"/>
              <a:t>антигендер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02336" y="1582615"/>
            <a:ext cx="1126279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err="1" smtClean="0">
                <a:latin typeface="+mj-lt"/>
              </a:rPr>
              <a:t>Генетикалық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бөгде</a:t>
            </a:r>
            <a:r>
              <a:rPr lang="ru-RU" dirty="0" smtClean="0">
                <a:latin typeface="+mj-lt"/>
              </a:rPr>
              <a:t> 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ндерд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тұрақтамауына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жауапты</a:t>
            </a:r>
            <a:r>
              <a:rPr lang="ru-RU" dirty="0" smtClean="0">
                <a:latin typeface="+mj-lt"/>
              </a:rPr>
              <a:t> нег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зг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антигендерге</a:t>
            </a:r>
            <a:r>
              <a:rPr lang="ru-RU" dirty="0" smtClean="0">
                <a:latin typeface="+mj-lt"/>
              </a:rPr>
              <a:t> – </a:t>
            </a:r>
            <a:r>
              <a:rPr lang="ru-RU" i="1" dirty="0" err="1" smtClean="0">
                <a:latin typeface="+mj-lt"/>
              </a:rPr>
              <a:t>гистосәйкест</a:t>
            </a:r>
            <a:r>
              <a:rPr lang="en-US" i="1" dirty="0" err="1" smtClean="0">
                <a:latin typeface="+mj-lt"/>
              </a:rPr>
              <a:t>i</a:t>
            </a:r>
            <a:r>
              <a:rPr lang="ru-RU" i="1" dirty="0" smtClean="0">
                <a:latin typeface="+mj-lt"/>
              </a:rPr>
              <a:t>к </a:t>
            </a:r>
            <a:r>
              <a:rPr lang="ru-RU" i="1" dirty="0" err="1" smtClean="0">
                <a:latin typeface="+mj-lt"/>
              </a:rPr>
              <a:t>антигендер</a:t>
            </a:r>
            <a:r>
              <a:rPr lang="en-US" i="1" dirty="0" err="1" smtClean="0">
                <a:latin typeface="+mj-lt"/>
              </a:rPr>
              <a:t>i</a:t>
            </a:r>
            <a:r>
              <a:rPr lang="en-US" i="1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(</a:t>
            </a:r>
            <a:r>
              <a:rPr lang="ru-RU" dirty="0" err="1" smtClean="0">
                <a:latin typeface="+mj-lt"/>
              </a:rPr>
              <a:t>немесе</a:t>
            </a:r>
            <a:r>
              <a:rPr lang="ru-RU" dirty="0" smtClean="0">
                <a:latin typeface="+mj-lt"/>
              </a:rPr>
              <a:t> 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нсәйкест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антигендер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) </a:t>
            </a:r>
            <a:r>
              <a:rPr lang="ru-RU" dirty="0" err="1" smtClean="0">
                <a:latin typeface="+mj-lt"/>
              </a:rPr>
              <a:t>жатады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оларды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кодтаушы</a:t>
            </a:r>
            <a:r>
              <a:rPr lang="ru-RU" dirty="0" smtClean="0">
                <a:latin typeface="+mj-lt"/>
              </a:rPr>
              <a:t> гендер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 – </a:t>
            </a:r>
            <a:r>
              <a:rPr lang="ru-RU" dirty="0" err="1" smtClean="0">
                <a:latin typeface="+mj-lt"/>
              </a:rPr>
              <a:t>гистосәйкест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к гендер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деп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атайды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Гистосәйкест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к </a:t>
            </a:r>
            <a:r>
              <a:rPr lang="ru-RU" dirty="0" err="1" smtClean="0">
                <a:latin typeface="+mj-lt"/>
              </a:rPr>
              <a:t>гендерд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өн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мдер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антигендер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деп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аталса</a:t>
            </a:r>
            <a:r>
              <a:rPr lang="ru-RU" dirty="0" smtClean="0">
                <a:latin typeface="+mj-lt"/>
              </a:rPr>
              <a:t> да, </a:t>
            </a:r>
            <a:r>
              <a:rPr lang="ru-RU" dirty="0" err="1" smtClean="0">
                <a:latin typeface="+mj-lt"/>
              </a:rPr>
              <a:t>олар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өздер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антигенд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г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 </a:t>
            </a:r>
            <a:r>
              <a:rPr lang="ru-RU" dirty="0" err="1" smtClean="0">
                <a:latin typeface="+mj-lt"/>
              </a:rPr>
              <a:t>өз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емес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генетикалық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бөгде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организмн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иммундық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жүйес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мен </a:t>
            </a:r>
            <a:r>
              <a:rPr lang="ru-RU" dirty="0" err="1" smtClean="0">
                <a:latin typeface="+mj-lt"/>
              </a:rPr>
              <a:t>анықталғанда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ғана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көрсетед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мысалы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мүшелерд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аллотрансплантациялау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кез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нде</a:t>
            </a:r>
            <a:r>
              <a:rPr lang="ru-RU" dirty="0" smtClean="0">
                <a:latin typeface="+mj-lt"/>
              </a:rPr>
              <a:t>. </a:t>
            </a:r>
          </a:p>
          <a:p>
            <a:pPr algn="just"/>
            <a:r>
              <a:rPr lang="ru-RU" i="1" dirty="0" err="1" smtClean="0">
                <a:latin typeface="+mj-lt"/>
              </a:rPr>
              <a:t>Гистосәйкест</a:t>
            </a:r>
            <a:r>
              <a:rPr lang="en-US" i="1" dirty="0" err="1" smtClean="0">
                <a:latin typeface="+mj-lt"/>
              </a:rPr>
              <a:t>i</a:t>
            </a:r>
            <a:r>
              <a:rPr lang="ru-RU" i="1" dirty="0" err="1" smtClean="0">
                <a:latin typeface="+mj-lt"/>
              </a:rPr>
              <a:t>кт</a:t>
            </a:r>
            <a:r>
              <a:rPr lang="en-US" i="1" dirty="0" err="1" smtClean="0">
                <a:latin typeface="+mj-lt"/>
              </a:rPr>
              <a:t>i</a:t>
            </a:r>
            <a:r>
              <a:rPr lang="ru-RU" i="1" dirty="0" smtClean="0">
                <a:latin typeface="+mj-lt"/>
              </a:rPr>
              <a:t>ң </a:t>
            </a:r>
            <a:r>
              <a:rPr lang="ru-RU" i="1" dirty="0" err="1" smtClean="0">
                <a:latin typeface="+mj-lt"/>
              </a:rPr>
              <a:t>негізгі</a:t>
            </a:r>
            <a:r>
              <a:rPr lang="ru-RU" i="1" dirty="0" smtClean="0">
                <a:latin typeface="+mj-lt"/>
              </a:rPr>
              <a:t> гендер</a:t>
            </a:r>
            <a:r>
              <a:rPr lang="en-US" i="1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деген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түс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кт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алғашқы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рет</a:t>
            </a:r>
            <a:r>
              <a:rPr lang="ru-RU" dirty="0" smtClean="0">
                <a:latin typeface="+mj-lt"/>
              </a:rPr>
              <a:t> </a:t>
            </a:r>
            <a:r>
              <a:rPr lang="ru-RU" b="1" dirty="0" smtClean="0">
                <a:latin typeface="+mj-lt"/>
              </a:rPr>
              <a:t>1956 </a:t>
            </a:r>
            <a:r>
              <a:rPr lang="ru-RU" b="1" dirty="0" err="1" smtClean="0">
                <a:latin typeface="+mj-lt"/>
              </a:rPr>
              <a:t>жылы</a:t>
            </a:r>
            <a:r>
              <a:rPr lang="ru-RU" b="1" dirty="0" smtClean="0">
                <a:latin typeface="+mj-lt"/>
              </a:rPr>
              <a:t> </a:t>
            </a:r>
            <a:r>
              <a:rPr lang="ru-RU" b="1" dirty="0" err="1" smtClean="0">
                <a:latin typeface="+mj-lt"/>
              </a:rPr>
              <a:t>Д.Снелл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енг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зген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Ол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қызметкерлер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мен б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рге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аллогенд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smtClean="0">
                <a:latin typeface="+mj-lt"/>
              </a:rPr>
              <a:t>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ндерд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трансплантациялау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кез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нде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жедел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созылмалы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тұрақтамау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серпілісін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бақылайтын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гендерд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анықтап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сол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генетикалық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аймағын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гендерд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бас комплекс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kk-KZ" dirty="0" smtClean="0">
                <a:latin typeface="+mj-lt"/>
              </a:rPr>
              <a:t>- 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гистосәйкест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к </a:t>
            </a:r>
            <a:r>
              <a:rPr lang="ru-RU" dirty="0" err="1" smtClean="0">
                <a:latin typeface="+mj-lt"/>
              </a:rPr>
              <a:t>жүйес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деп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атаған</a:t>
            </a:r>
            <a:r>
              <a:rPr lang="ru-RU" dirty="0" smtClean="0">
                <a:latin typeface="+mj-lt"/>
              </a:rPr>
              <a:t> (</a:t>
            </a:r>
            <a:r>
              <a:rPr lang="en-US" dirty="0" smtClean="0">
                <a:latin typeface="+mj-lt"/>
              </a:rPr>
              <a:t>MHC - Major Histocompatibility Complex - </a:t>
            </a:r>
            <a:r>
              <a:rPr lang="ru-RU" dirty="0" err="1" smtClean="0">
                <a:latin typeface="+mj-lt"/>
              </a:rPr>
              <a:t>Негізгі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Гистосәйкест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к Комплекс)</a:t>
            </a:r>
          </a:p>
          <a:p>
            <a:pPr algn="just"/>
            <a:r>
              <a:rPr lang="ru-RU" dirty="0" err="1" smtClean="0">
                <a:latin typeface="+mj-lt"/>
              </a:rPr>
              <a:t>Ұқсас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антигендер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smtClean="0">
                <a:latin typeface="+mj-lt"/>
              </a:rPr>
              <a:t>бар 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ндерд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i="1" dirty="0" err="1" smtClean="0">
                <a:latin typeface="+mj-lt"/>
              </a:rPr>
              <a:t>гистосәйкест</a:t>
            </a:r>
            <a:r>
              <a:rPr lang="en-US" i="1" dirty="0" err="1" smtClean="0">
                <a:latin typeface="+mj-lt"/>
              </a:rPr>
              <a:t>i</a:t>
            </a:r>
            <a:r>
              <a:rPr lang="en-US" i="1" dirty="0" smtClean="0">
                <a:latin typeface="+mj-lt"/>
              </a:rPr>
              <a:t> </a:t>
            </a:r>
            <a:r>
              <a:rPr lang="ru-RU" i="1" dirty="0" smtClean="0">
                <a:latin typeface="+mj-lt"/>
              </a:rPr>
              <a:t>т</a:t>
            </a:r>
            <a:r>
              <a:rPr lang="en-US" i="1" dirty="0" err="1" smtClean="0">
                <a:latin typeface="+mj-lt"/>
              </a:rPr>
              <a:t>i</a:t>
            </a:r>
            <a:r>
              <a:rPr lang="ru-RU" i="1" dirty="0" err="1" smtClean="0">
                <a:latin typeface="+mj-lt"/>
              </a:rPr>
              <a:t>ндер</a:t>
            </a:r>
            <a:r>
              <a:rPr lang="ru-RU" i="1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деп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айтады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бұл</a:t>
            </a:r>
            <a:r>
              <a:rPr lang="ru-RU" dirty="0" smtClean="0">
                <a:latin typeface="+mj-lt"/>
              </a:rPr>
              <a:t> 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ндер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тұрақтамау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серпілісі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дамитын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иммундық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жауапты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шақырмайды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Маңызды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антигенд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к </a:t>
            </a:r>
            <a:r>
              <a:rPr lang="ru-RU" dirty="0" err="1" smtClean="0">
                <a:latin typeface="+mj-lt"/>
              </a:rPr>
              <a:t>айырмашылықтары</a:t>
            </a:r>
            <a:r>
              <a:rPr lang="ru-RU" dirty="0" smtClean="0">
                <a:latin typeface="+mj-lt"/>
              </a:rPr>
              <a:t> бар 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ндер</a:t>
            </a:r>
            <a:r>
              <a:rPr lang="ru-RU" dirty="0" smtClean="0">
                <a:latin typeface="+mj-lt"/>
              </a:rPr>
              <a:t> – </a:t>
            </a:r>
            <a:r>
              <a:rPr lang="ru-RU" i="1" dirty="0" err="1" smtClean="0">
                <a:latin typeface="+mj-lt"/>
              </a:rPr>
              <a:t>гистосәйкесс</a:t>
            </a:r>
            <a:r>
              <a:rPr lang="en-US" i="1" dirty="0" err="1" smtClean="0">
                <a:latin typeface="+mj-lt"/>
              </a:rPr>
              <a:t>i</a:t>
            </a:r>
            <a:r>
              <a:rPr lang="ru-RU" i="1" dirty="0" smtClean="0">
                <a:latin typeface="+mj-lt"/>
              </a:rPr>
              <a:t>з </a:t>
            </a:r>
            <a:r>
              <a:rPr lang="ru-RU" dirty="0" err="1" smtClean="0">
                <a:latin typeface="+mj-lt"/>
              </a:rPr>
              <a:t>болып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келед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олар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тұрақтамау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серпілісін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шақыратын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иммундық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жауапқа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алып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келед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Гистосәйкест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кт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орнатушы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антигендер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әртүрл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40-</a:t>
            </a:r>
            <a:r>
              <a:rPr lang="ru-RU" dirty="0" err="1" smtClean="0">
                <a:latin typeface="+mj-lt"/>
              </a:rPr>
              <a:t>тан</a:t>
            </a:r>
            <a:r>
              <a:rPr lang="ru-RU" dirty="0" smtClean="0">
                <a:latin typeface="+mj-lt"/>
              </a:rPr>
              <a:t> аса </a:t>
            </a:r>
            <a:r>
              <a:rPr lang="ru-RU" dirty="0" err="1" smtClean="0">
                <a:latin typeface="+mj-lt"/>
              </a:rPr>
              <a:t>локустарда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шифрланған</a:t>
            </a:r>
            <a:r>
              <a:rPr lang="ru-RU" dirty="0" smtClean="0">
                <a:latin typeface="+mj-lt"/>
              </a:rPr>
              <a:t>, б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рақ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айқын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тұрақтамау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серпілісіне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жауапты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локустар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гистосәйкест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кт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негізгі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МНСкомплекс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нде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орналасады</a:t>
            </a:r>
            <a:r>
              <a:rPr lang="ru-RU" dirty="0" smtClean="0">
                <a:latin typeface="+mj-lt"/>
              </a:rPr>
              <a:t>. </a:t>
            </a:r>
            <a:endParaRPr lang="ru-RU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049236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0631" y="302359"/>
            <a:ext cx="11043139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n-US" sz="2000" b="1" dirty="0">
                <a:latin typeface="+mj-lt"/>
              </a:rPr>
              <a:t>HLA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–</a:t>
            </a:r>
            <a:r>
              <a:rPr lang="ru-RU" sz="2000" dirty="0" err="1" smtClean="0">
                <a:latin typeface="+mj-lt"/>
              </a:rPr>
              <a:t>жүйен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smtClean="0">
                <a:latin typeface="+mj-lt"/>
              </a:rPr>
              <a:t>ң гендер</a:t>
            </a:r>
            <a:r>
              <a:rPr lang="en-US" sz="2000" dirty="0" err="1" smtClean="0">
                <a:latin typeface="+mj-lt"/>
              </a:rPr>
              <a:t>i</a:t>
            </a:r>
            <a:r>
              <a:rPr lang="en-US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трансплантациялық</a:t>
            </a:r>
            <a:r>
              <a:rPr lang="ru-RU" sz="2000" dirty="0" smtClean="0">
                <a:latin typeface="+mj-lt"/>
              </a:rPr>
              <a:t> (т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err="1" smtClean="0">
                <a:latin typeface="+mj-lt"/>
              </a:rPr>
              <a:t>нсәйкест</a:t>
            </a:r>
            <a:r>
              <a:rPr lang="en-US" sz="2000" dirty="0" err="1" smtClean="0">
                <a:latin typeface="+mj-lt"/>
              </a:rPr>
              <a:t>i</a:t>
            </a:r>
            <a:r>
              <a:rPr lang="en-US" sz="2000" dirty="0" smtClean="0">
                <a:latin typeface="+mj-lt"/>
              </a:rPr>
              <a:t>) </a:t>
            </a:r>
            <a:r>
              <a:rPr lang="ru-RU" sz="2000" dirty="0" err="1" smtClean="0">
                <a:latin typeface="+mj-lt"/>
              </a:rPr>
              <a:t>антигендерд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smtClean="0">
                <a:latin typeface="+mj-lt"/>
              </a:rPr>
              <a:t>ң </a:t>
            </a:r>
            <a:r>
              <a:rPr lang="ru-RU" sz="2000" dirty="0" err="1" smtClean="0">
                <a:latin typeface="+mj-lt"/>
              </a:rPr>
              <a:t>жасалуын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бақылайды</a:t>
            </a:r>
            <a:r>
              <a:rPr lang="ru-RU" sz="2000" dirty="0" smtClean="0">
                <a:latin typeface="+mj-lt"/>
              </a:rPr>
              <a:t>. </a:t>
            </a:r>
            <a:r>
              <a:rPr lang="ru-RU" sz="2000" dirty="0" err="1" smtClean="0">
                <a:latin typeface="+mj-lt"/>
              </a:rPr>
              <a:t>Трансплантациялық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антигендер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ең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көп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мөлшерде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лимфоциттерде</a:t>
            </a:r>
            <a:r>
              <a:rPr lang="ru-RU" sz="2000" dirty="0" smtClean="0">
                <a:latin typeface="+mj-lt"/>
              </a:rPr>
              <a:t>, тер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smtClean="0">
                <a:latin typeface="+mj-lt"/>
              </a:rPr>
              <a:t>де; </a:t>
            </a:r>
            <a:r>
              <a:rPr lang="ru-RU" sz="2000" dirty="0" err="1" smtClean="0">
                <a:latin typeface="+mj-lt"/>
              </a:rPr>
              <a:t>аздау</a:t>
            </a:r>
            <a:r>
              <a:rPr lang="ru-RU" sz="2000" dirty="0" smtClean="0">
                <a:latin typeface="+mj-lt"/>
              </a:rPr>
              <a:t> - </a:t>
            </a:r>
            <a:r>
              <a:rPr lang="ru-RU" sz="2000" dirty="0" err="1" smtClean="0">
                <a:latin typeface="+mj-lt"/>
              </a:rPr>
              <a:t>өкпе</a:t>
            </a:r>
            <a:r>
              <a:rPr lang="ru-RU" sz="2000" dirty="0" smtClean="0">
                <a:latin typeface="+mj-lt"/>
              </a:rPr>
              <a:t>, </a:t>
            </a:r>
            <a:r>
              <a:rPr lang="ru-RU" sz="2000" dirty="0" err="1" smtClean="0">
                <a:latin typeface="+mj-lt"/>
              </a:rPr>
              <a:t>бауыр</a:t>
            </a:r>
            <a:r>
              <a:rPr lang="ru-RU" sz="2000" dirty="0" smtClean="0">
                <a:latin typeface="+mj-lt"/>
              </a:rPr>
              <a:t>, 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err="1" smtClean="0">
                <a:latin typeface="+mj-lt"/>
              </a:rPr>
              <a:t>шек</a:t>
            </a:r>
            <a:r>
              <a:rPr lang="ru-RU" sz="2000" dirty="0" smtClean="0">
                <a:latin typeface="+mj-lt"/>
              </a:rPr>
              <a:t>, </a:t>
            </a:r>
            <a:r>
              <a:rPr lang="ru-RU" sz="2000" dirty="0" err="1" smtClean="0">
                <a:latin typeface="+mj-lt"/>
              </a:rPr>
              <a:t>жүректе</a:t>
            </a:r>
            <a:r>
              <a:rPr lang="ru-RU" sz="2000" dirty="0" smtClean="0">
                <a:latin typeface="+mj-lt"/>
              </a:rPr>
              <a:t>; </a:t>
            </a:r>
            <a:r>
              <a:rPr lang="ru-RU" sz="2000" dirty="0" err="1" smtClean="0">
                <a:latin typeface="+mj-lt"/>
              </a:rPr>
              <a:t>ең</a:t>
            </a:r>
            <a:r>
              <a:rPr lang="ru-RU" sz="2000" dirty="0" smtClean="0">
                <a:latin typeface="+mj-lt"/>
              </a:rPr>
              <a:t> азы – </a:t>
            </a:r>
            <a:r>
              <a:rPr lang="ru-RU" sz="2000" dirty="0" err="1" smtClean="0">
                <a:latin typeface="+mj-lt"/>
              </a:rPr>
              <a:t>мийда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экспрессияланған</a:t>
            </a:r>
            <a:r>
              <a:rPr lang="ru-RU" sz="2000" dirty="0" smtClean="0">
                <a:latin typeface="+mj-lt"/>
              </a:rPr>
              <a:t>. </a:t>
            </a:r>
            <a:r>
              <a:rPr lang="ru-RU" sz="2000" dirty="0" err="1" smtClean="0">
                <a:latin typeface="+mj-lt"/>
              </a:rPr>
              <a:t>Жалпы</a:t>
            </a:r>
            <a:r>
              <a:rPr lang="ru-RU" sz="2000" dirty="0" smtClean="0">
                <a:latin typeface="+mj-lt"/>
              </a:rPr>
              <a:t>, </a:t>
            </a:r>
            <a:r>
              <a:rPr lang="ru-RU" sz="2000" dirty="0" err="1" smtClean="0">
                <a:latin typeface="+mj-lt"/>
              </a:rPr>
              <a:t>олар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барлық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ядролы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жасушалар</a:t>
            </a:r>
            <a:r>
              <a:rPr lang="ru-RU" sz="2000" dirty="0" smtClean="0">
                <a:latin typeface="+mj-lt"/>
              </a:rPr>
              <a:t> бет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err="1" smtClean="0">
                <a:latin typeface="+mj-lt"/>
              </a:rPr>
              <a:t>нде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және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тромбоциттарда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табылады</a:t>
            </a:r>
            <a:r>
              <a:rPr lang="ru-RU" sz="2000" dirty="0" smtClean="0">
                <a:latin typeface="+mj-lt"/>
              </a:rPr>
              <a:t>. Б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smtClean="0">
                <a:latin typeface="+mj-lt"/>
              </a:rPr>
              <a:t>р </a:t>
            </a:r>
            <a:r>
              <a:rPr lang="ru-RU" sz="2000" dirty="0" err="1" smtClean="0">
                <a:latin typeface="+mj-lt"/>
              </a:rPr>
              <a:t>адамның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барлық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жасушаларында</a:t>
            </a:r>
            <a:r>
              <a:rPr lang="ru-RU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HLA</a:t>
            </a:r>
            <a:r>
              <a:rPr lang="ru-RU" sz="2000" dirty="0" err="1" smtClean="0">
                <a:latin typeface="+mj-lt"/>
              </a:rPr>
              <a:t>жүйес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smtClean="0">
                <a:latin typeface="+mj-lt"/>
              </a:rPr>
              <a:t>н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smtClean="0">
                <a:latin typeface="+mj-lt"/>
              </a:rPr>
              <a:t>ң </a:t>
            </a:r>
            <a:r>
              <a:rPr lang="ru-RU" sz="2000" dirty="0" err="1" smtClean="0">
                <a:latin typeface="+mj-lt"/>
              </a:rPr>
              <a:t>антигендер</a:t>
            </a:r>
            <a:r>
              <a:rPr lang="en-US" sz="2000" dirty="0" err="1" smtClean="0">
                <a:latin typeface="+mj-lt"/>
              </a:rPr>
              <a:t>i</a:t>
            </a:r>
            <a:r>
              <a:rPr lang="en-US" sz="2000" dirty="0" smtClean="0">
                <a:latin typeface="+mj-lt"/>
              </a:rPr>
              <a:t> </a:t>
            </a:r>
            <a:r>
              <a:rPr lang="ru-RU" sz="2000" dirty="0" smtClean="0">
                <a:latin typeface="+mj-lt"/>
              </a:rPr>
              <a:t>б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smtClean="0">
                <a:latin typeface="+mj-lt"/>
              </a:rPr>
              <a:t>рдей, б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err="1" smtClean="0">
                <a:latin typeface="+mj-lt"/>
              </a:rPr>
              <a:t>рыңғай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болады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және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басқа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адамда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қайталанбайды</a:t>
            </a:r>
            <a:r>
              <a:rPr lang="ru-RU" sz="2000" dirty="0" smtClean="0">
                <a:latin typeface="+mj-lt"/>
              </a:rPr>
              <a:t>. Донор мен </a:t>
            </a:r>
            <a:r>
              <a:rPr lang="ru-RU" sz="2000" dirty="0" err="1" smtClean="0">
                <a:latin typeface="+mj-lt"/>
              </a:rPr>
              <a:t>реципиентт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smtClean="0">
                <a:latin typeface="+mj-lt"/>
              </a:rPr>
              <a:t>ң осы </a:t>
            </a:r>
            <a:r>
              <a:rPr lang="ru-RU" sz="2000" dirty="0" err="1" smtClean="0">
                <a:latin typeface="+mj-lt"/>
              </a:rPr>
              <a:t>антигендер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бойынша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толық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сәйкест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smtClean="0">
                <a:latin typeface="+mj-lt"/>
              </a:rPr>
              <a:t>л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smtClean="0">
                <a:latin typeface="+mj-lt"/>
              </a:rPr>
              <a:t>г</a:t>
            </a:r>
            <a:r>
              <a:rPr lang="en-US" sz="2000" dirty="0" err="1" smtClean="0">
                <a:latin typeface="+mj-lt"/>
              </a:rPr>
              <a:t>i</a:t>
            </a:r>
            <a:r>
              <a:rPr lang="en-US" sz="2000" dirty="0" smtClean="0">
                <a:latin typeface="+mj-lt"/>
              </a:rPr>
              <a:t> </a:t>
            </a:r>
            <a:r>
              <a:rPr lang="ru-RU" sz="2000" dirty="0" smtClean="0">
                <a:latin typeface="+mj-lt"/>
              </a:rPr>
              <a:t>тек </a:t>
            </a:r>
            <a:r>
              <a:rPr lang="ru-RU" sz="2000" dirty="0" err="1" smtClean="0">
                <a:latin typeface="+mj-lt"/>
              </a:rPr>
              <a:t>монозиготалы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ег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err="1" smtClean="0">
                <a:latin typeface="+mj-lt"/>
              </a:rPr>
              <a:t>здерде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ықтималды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болады</a:t>
            </a:r>
            <a:r>
              <a:rPr lang="ru-RU" sz="2000" dirty="0" smtClean="0">
                <a:latin typeface="+mj-lt"/>
              </a:rPr>
              <a:t>. </a:t>
            </a:r>
            <a:r>
              <a:rPr lang="ru-RU" sz="2000" dirty="0" err="1" smtClean="0">
                <a:latin typeface="+mj-lt"/>
              </a:rPr>
              <a:t>Кез-келген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басқа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уақытта</a:t>
            </a:r>
            <a:r>
              <a:rPr lang="ru-RU" sz="2000" dirty="0" smtClean="0">
                <a:latin typeface="+mj-lt"/>
              </a:rPr>
              <a:t> донор мен </a:t>
            </a:r>
            <a:r>
              <a:rPr lang="ru-RU" sz="2000" dirty="0" err="1" smtClean="0">
                <a:latin typeface="+mj-lt"/>
              </a:rPr>
              <a:t>реципиенттің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арасында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иммунологиялық</a:t>
            </a:r>
            <a:r>
              <a:rPr lang="ru-RU" sz="2000" dirty="0" smtClean="0">
                <a:latin typeface="+mj-lt"/>
              </a:rPr>
              <a:t> конфликт, </a:t>
            </a:r>
            <a:r>
              <a:rPr lang="ru-RU" sz="2000" dirty="0" err="1" smtClean="0">
                <a:latin typeface="+mj-lt"/>
              </a:rPr>
              <a:t>яғни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тұрақтамау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серпілісі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дамиды</a:t>
            </a:r>
            <a:r>
              <a:rPr lang="ru-RU" sz="2000" dirty="0" smtClean="0">
                <a:latin typeface="+mj-lt"/>
              </a:rPr>
              <a:t>. </a:t>
            </a:r>
            <a:r>
              <a:rPr lang="ru-RU" sz="2000" dirty="0" err="1" smtClean="0">
                <a:latin typeface="+mj-lt"/>
              </a:rPr>
              <a:t>Оның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интенсивт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smtClean="0">
                <a:latin typeface="+mj-lt"/>
              </a:rPr>
              <a:t>г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smtClean="0">
                <a:latin typeface="+mj-lt"/>
              </a:rPr>
              <a:t>н, </a:t>
            </a:r>
            <a:r>
              <a:rPr lang="ru-RU" sz="2000" dirty="0" err="1" smtClean="0">
                <a:latin typeface="+mj-lt"/>
              </a:rPr>
              <a:t>ұзақтығын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және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нәтижес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smtClean="0">
                <a:latin typeface="+mj-lt"/>
              </a:rPr>
              <a:t>н </a:t>
            </a:r>
            <a:r>
              <a:rPr lang="ru-RU" sz="2000" dirty="0" err="1" smtClean="0">
                <a:latin typeface="+mj-lt"/>
              </a:rPr>
              <a:t>келес</a:t>
            </a:r>
            <a:r>
              <a:rPr lang="en-US" sz="2000" dirty="0" err="1" smtClean="0">
                <a:latin typeface="+mj-lt"/>
              </a:rPr>
              <a:t>i</a:t>
            </a:r>
            <a:r>
              <a:rPr lang="en-US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жағдайлар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белг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err="1" smtClean="0">
                <a:latin typeface="+mj-lt"/>
              </a:rPr>
              <a:t>лейд</a:t>
            </a:r>
            <a:r>
              <a:rPr lang="en-US" sz="2000" dirty="0" smtClean="0">
                <a:latin typeface="+mj-lt"/>
              </a:rPr>
              <a:t>i: </a:t>
            </a:r>
            <a:endParaRPr lang="ru-RU" sz="2000" dirty="0">
              <a:latin typeface="+mj-lt"/>
            </a:endParaRP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2000" dirty="0">
                <a:latin typeface="+mj-lt"/>
              </a:rPr>
              <a:t>Донор мен реципиент </a:t>
            </a:r>
            <a:r>
              <a:rPr lang="ru-RU" sz="2000" dirty="0" err="1">
                <a:latin typeface="+mj-lt"/>
              </a:rPr>
              <a:t>арасындағы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антигендік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айырмашылықтардың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дәрежесімен</a:t>
            </a:r>
            <a:r>
              <a:rPr lang="ru-RU" sz="2000" dirty="0">
                <a:latin typeface="+mj-lt"/>
              </a:rPr>
              <a:t>;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2000" dirty="0" err="1">
                <a:latin typeface="+mj-lt"/>
              </a:rPr>
              <a:t>Реципиенттің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иммунды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реактивтілігінің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деңгейімен</a:t>
            </a:r>
            <a:r>
              <a:rPr lang="ru-RU" sz="2000" dirty="0">
                <a:latin typeface="+mj-lt"/>
              </a:rPr>
              <a:t>;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2000" dirty="0">
                <a:latin typeface="+mj-lt"/>
              </a:rPr>
              <a:t>Трансплантат </a:t>
            </a:r>
            <a:r>
              <a:rPr lang="ru-RU" sz="2000" dirty="0" err="1">
                <a:latin typeface="+mj-lt"/>
              </a:rPr>
              <a:t>сипатымен</a:t>
            </a:r>
            <a:r>
              <a:rPr lang="ru-RU" sz="2000" dirty="0">
                <a:latin typeface="+mj-lt"/>
              </a:rPr>
              <a:t>;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2000" dirty="0" err="1">
                <a:latin typeface="+mj-lt"/>
              </a:rPr>
              <a:t>Оның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құрамында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лимфоидты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ұлпаның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болуымен</a:t>
            </a:r>
            <a:r>
              <a:rPr lang="ru-RU" sz="2000" dirty="0">
                <a:latin typeface="+mj-lt"/>
              </a:rPr>
              <a:t>;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2000" dirty="0" err="1">
                <a:latin typeface="+mj-lt"/>
              </a:rPr>
              <a:t>Гистосәйкестік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антигендердің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салыстырмалы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құрамымен</a:t>
            </a:r>
            <a:r>
              <a:rPr lang="ru-RU" sz="2000" dirty="0" smtClean="0">
                <a:latin typeface="+mj-lt"/>
              </a:rPr>
              <a:t>.</a:t>
            </a:r>
          </a:p>
          <a:p>
            <a:pPr algn="just" fontAlgn="base"/>
            <a:r>
              <a:rPr lang="en-US" sz="2000" dirty="0">
                <a:latin typeface="+mj-lt"/>
              </a:rPr>
              <a:t>HLA-</a:t>
            </a:r>
            <a:r>
              <a:rPr lang="ru-RU" sz="2000" dirty="0">
                <a:latin typeface="+mj-lt"/>
              </a:rPr>
              <a:t>А </a:t>
            </a:r>
            <a:r>
              <a:rPr lang="ru-RU" sz="2000" dirty="0" err="1">
                <a:latin typeface="+mj-lt"/>
              </a:rPr>
              <a:t>және</a:t>
            </a:r>
            <a:r>
              <a:rPr lang="ru-RU" sz="2000" dirty="0">
                <a:latin typeface="+mj-lt"/>
              </a:rPr>
              <a:t> В </a:t>
            </a:r>
            <a:r>
              <a:rPr lang="ru-RU" sz="2000" dirty="0" err="1">
                <a:latin typeface="+mj-lt"/>
              </a:rPr>
              <a:t>локустарының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антигендер</a:t>
            </a:r>
            <a:r>
              <a:rPr lang="en-US" sz="2000" dirty="0" err="1">
                <a:latin typeface="+mj-lt"/>
              </a:rPr>
              <a:t>i</a:t>
            </a:r>
            <a:r>
              <a:rPr lang="en-US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күшт</a:t>
            </a:r>
            <a:r>
              <a:rPr lang="en-US" sz="2000" dirty="0" err="1">
                <a:latin typeface="+mj-lt"/>
              </a:rPr>
              <a:t>i</a:t>
            </a:r>
            <a:r>
              <a:rPr lang="en-US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трансплантациялық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антигендер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қатарына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жатады</a:t>
            </a:r>
            <a:r>
              <a:rPr lang="ru-RU" sz="2000" dirty="0">
                <a:latin typeface="+mj-lt"/>
              </a:rPr>
              <a:t>, </a:t>
            </a:r>
            <a:r>
              <a:rPr lang="ru-RU" sz="2000" dirty="0" err="1">
                <a:latin typeface="+mj-lt"/>
              </a:rPr>
              <a:t>соның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арасында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гистосәйкест</a:t>
            </a:r>
            <a:r>
              <a:rPr lang="en-US" sz="2000" dirty="0" err="1">
                <a:latin typeface="+mj-lt"/>
              </a:rPr>
              <a:t>i</a:t>
            </a:r>
            <a:r>
              <a:rPr lang="ru-RU" sz="2000" dirty="0" err="1">
                <a:latin typeface="+mj-lt"/>
              </a:rPr>
              <a:t>кт</a:t>
            </a:r>
            <a:r>
              <a:rPr lang="en-US" sz="2000" dirty="0" err="1">
                <a:latin typeface="+mj-lt"/>
              </a:rPr>
              <a:t>i</a:t>
            </a:r>
            <a:r>
              <a:rPr lang="en-US" sz="2000" dirty="0">
                <a:latin typeface="+mj-lt"/>
              </a:rPr>
              <a:t> </a:t>
            </a:r>
            <a:r>
              <a:rPr lang="ru-RU" sz="2000" dirty="0">
                <a:latin typeface="+mj-lt"/>
              </a:rPr>
              <a:t>нег</a:t>
            </a:r>
            <a:r>
              <a:rPr lang="en-US" sz="2000" dirty="0" err="1">
                <a:latin typeface="+mj-lt"/>
              </a:rPr>
              <a:t>i</a:t>
            </a:r>
            <a:r>
              <a:rPr lang="ru-RU" sz="2000" dirty="0">
                <a:latin typeface="+mj-lt"/>
              </a:rPr>
              <a:t>з</a:t>
            </a:r>
            <a:r>
              <a:rPr lang="en-US" sz="2000" dirty="0" err="1">
                <a:latin typeface="+mj-lt"/>
              </a:rPr>
              <a:t>i</a:t>
            </a:r>
            <a:r>
              <a:rPr lang="en-US" sz="2000" dirty="0">
                <a:latin typeface="+mj-lt"/>
              </a:rPr>
              <a:t>, </a:t>
            </a:r>
            <a:r>
              <a:rPr lang="ru-RU" sz="2000" dirty="0">
                <a:latin typeface="+mj-lt"/>
              </a:rPr>
              <a:t>В-</a:t>
            </a:r>
            <a:r>
              <a:rPr lang="ru-RU" sz="2000" dirty="0" err="1">
                <a:latin typeface="+mj-lt"/>
              </a:rPr>
              <a:t>локусының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антигендер</a:t>
            </a:r>
            <a:r>
              <a:rPr lang="en-US" sz="2000" dirty="0" err="1">
                <a:latin typeface="+mj-lt"/>
              </a:rPr>
              <a:t>i</a:t>
            </a:r>
            <a:r>
              <a:rPr lang="en-US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көп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анықтайды</a:t>
            </a:r>
            <a:r>
              <a:rPr lang="ru-RU" sz="2000" dirty="0">
                <a:latin typeface="+mj-lt"/>
              </a:rPr>
              <a:t>. Практика </a:t>
            </a:r>
            <a:r>
              <a:rPr lang="ru-RU" sz="2000" dirty="0" err="1">
                <a:latin typeface="+mj-lt"/>
              </a:rPr>
              <a:t>жүз</a:t>
            </a:r>
            <a:r>
              <a:rPr lang="en-US" sz="2000" dirty="0" err="1">
                <a:latin typeface="+mj-lt"/>
              </a:rPr>
              <a:t>i</a:t>
            </a:r>
            <a:r>
              <a:rPr lang="ru-RU" sz="2000" dirty="0" err="1">
                <a:latin typeface="+mj-lt"/>
              </a:rPr>
              <a:t>нде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күшт</a:t>
            </a:r>
            <a:r>
              <a:rPr lang="en-US" sz="2000" dirty="0" err="1">
                <a:latin typeface="+mj-lt"/>
              </a:rPr>
              <a:t>i</a:t>
            </a:r>
            <a:r>
              <a:rPr lang="en-US" sz="2000" dirty="0">
                <a:latin typeface="+mj-lt"/>
              </a:rPr>
              <a:t> </a:t>
            </a:r>
            <a:r>
              <a:rPr lang="ru-RU" sz="2000" dirty="0">
                <a:latin typeface="+mj-lt"/>
              </a:rPr>
              <a:t>трансплантат антиген </a:t>
            </a:r>
            <a:r>
              <a:rPr lang="ru-RU" sz="2000" dirty="0" err="1">
                <a:latin typeface="+mj-lt"/>
              </a:rPr>
              <a:t>бойынша</a:t>
            </a:r>
            <a:r>
              <a:rPr lang="ru-RU" sz="2000" dirty="0">
                <a:latin typeface="+mj-lt"/>
              </a:rPr>
              <a:t> б</a:t>
            </a:r>
            <a:r>
              <a:rPr lang="en-US" sz="2000" dirty="0" err="1">
                <a:latin typeface="+mj-lt"/>
              </a:rPr>
              <a:t>i</a:t>
            </a:r>
            <a:r>
              <a:rPr lang="ru-RU" sz="2000" dirty="0" err="1">
                <a:latin typeface="+mj-lt"/>
              </a:rPr>
              <a:t>реу</a:t>
            </a:r>
            <a:r>
              <a:rPr lang="en-US" sz="2000" dirty="0" err="1">
                <a:latin typeface="+mj-lt"/>
              </a:rPr>
              <a:t>i</a:t>
            </a:r>
            <a:r>
              <a:rPr lang="en-US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ғана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сай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келмесе</a:t>
            </a:r>
            <a:r>
              <a:rPr lang="ru-RU" sz="2000" dirty="0">
                <a:latin typeface="+mj-lt"/>
              </a:rPr>
              <a:t>, донор мен реципиент </a:t>
            </a:r>
            <a:r>
              <a:rPr lang="ru-RU" sz="2000" dirty="0" err="1">
                <a:latin typeface="+mj-lt"/>
              </a:rPr>
              <a:t>оптималды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болып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саналады</a:t>
            </a:r>
            <a:r>
              <a:rPr lang="ru-RU" sz="2000" dirty="0">
                <a:latin typeface="+mj-lt"/>
              </a:rPr>
              <a:t>. Донор мен </a:t>
            </a:r>
            <a:r>
              <a:rPr lang="ru-RU" sz="2000" dirty="0" err="1">
                <a:latin typeface="+mj-lt"/>
              </a:rPr>
              <a:t>реципиентт</a:t>
            </a:r>
            <a:r>
              <a:rPr lang="en-US" sz="2000" dirty="0" err="1">
                <a:latin typeface="+mj-lt"/>
              </a:rPr>
              <a:t>i</a:t>
            </a:r>
            <a:r>
              <a:rPr lang="en-US" sz="2000" dirty="0">
                <a:latin typeface="+mj-lt"/>
              </a:rPr>
              <a:t> MHC </a:t>
            </a:r>
            <a:r>
              <a:rPr lang="ru-RU" sz="2000" dirty="0" err="1">
                <a:latin typeface="+mj-lt"/>
              </a:rPr>
              <a:t>бойынша</a:t>
            </a:r>
            <a:r>
              <a:rPr lang="ru-RU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i</a:t>
            </a:r>
            <a:r>
              <a:rPr lang="ru-RU" sz="2000" dirty="0">
                <a:latin typeface="+mj-lt"/>
              </a:rPr>
              <a:t>р</a:t>
            </a:r>
            <a:r>
              <a:rPr lang="en-US" sz="2000" dirty="0" err="1">
                <a:latin typeface="+mj-lt"/>
              </a:rPr>
              <a:t>i</a:t>
            </a:r>
            <a:r>
              <a:rPr lang="ru-RU" sz="2000" dirty="0" err="1">
                <a:latin typeface="+mj-lt"/>
              </a:rPr>
              <a:t>ктеу</a:t>
            </a:r>
            <a:r>
              <a:rPr lang="en-US" sz="2000" dirty="0" err="1">
                <a:latin typeface="+mj-lt"/>
              </a:rPr>
              <a:t>i</a:t>
            </a:r>
            <a:r>
              <a:rPr lang="en-US" sz="2000" dirty="0">
                <a:latin typeface="+mj-lt"/>
              </a:rPr>
              <a:t>, </a:t>
            </a:r>
            <a:r>
              <a:rPr lang="ru-RU" sz="2000" dirty="0" err="1">
                <a:latin typeface="+mj-lt"/>
              </a:rPr>
              <a:t>салынған</a:t>
            </a:r>
            <a:r>
              <a:rPr lang="ru-RU" sz="2000" dirty="0">
                <a:latin typeface="+mj-lt"/>
              </a:rPr>
              <a:t> т</a:t>
            </a:r>
            <a:r>
              <a:rPr lang="en-US" sz="2000" dirty="0" err="1">
                <a:latin typeface="+mj-lt"/>
              </a:rPr>
              <a:t>i</a:t>
            </a:r>
            <a:r>
              <a:rPr lang="ru-RU" sz="2000" dirty="0" err="1">
                <a:latin typeface="+mj-lt"/>
              </a:rPr>
              <a:t>ндерд</a:t>
            </a:r>
            <a:r>
              <a:rPr lang="en-US" sz="2000" dirty="0" err="1">
                <a:latin typeface="+mj-lt"/>
              </a:rPr>
              <a:t>i</a:t>
            </a:r>
            <a:r>
              <a:rPr lang="ru-RU" sz="2000" dirty="0">
                <a:latin typeface="+mj-lt"/>
              </a:rPr>
              <a:t>ң </a:t>
            </a:r>
            <a:r>
              <a:rPr lang="ru-RU" sz="2000" dirty="0" err="1">
                <a:latin typeface="+mj-lt"/>
              </a:rPr>
              <a:t>тұрақтауына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себепт</a:t>
            </a:r>
            <a:r>
              <a:rPr lang="en-US" sz="2000" dirty="0" err="1">
                <a:latin typeface="+mj-lt"/>
              </a:rPr>
              <a:t>i</a:t>
            </a:r>
            <a:r>
              <a:rPr lang="en-US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болғандықтан</a:t>
            </a:r>
            <a:r>
              <a:rPr lang="ru-RU" sz="2000" dirty="0">
                <a:latin typeface="+mj-lt"/>
              </a:rPr>
              <a:t>, </a:t>
            </a:r>
            <a:r>
              <a:rPr lang="ru-RU" sz="2000" dirty="0" err="1">
                <a:latin typeface="+mj-lt"/>
              </a:rPr>
              <a:t>гистосәйкест</a:t>
            </a:r>
            <a:r>
              <a:rPr lang="en-US" sz="2000" dirty="0" err="1">
                <a:latin typeface="+mj-lt"/>
              </a:rPr>
              <a:t>i</a:t>
            </a:r>
            <a:r>
              <a:rPr lang="ru-RU" sz="2000" dirty="0">
                <a:latin typeface="+mj-lt"/>
              </a:rPr>
              <a:t>к комплекс</a:t>
            </a:r>
            <a:r>
              <a:rPr lang="en-US" sz="2000" dirty="0" err="1">
                <a:latin typeface="+mj-lt"/>
              </a:rPr>
              <a:t>i</a:t>
            </a:r>
            <a:r>
              <a:rPr lang="en-US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адамдардың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арасындағы</a:t>
            </a:r>
            <a:r>
              <a:rPr lang="ru-RU" sz="2000" dirty="0">
                <a:latin typeface="+mj-lt"/>
              </a:rPr>
              <a:t> 194 т</a:t>
            </a:r>
            <a:r>
              <a:rPr lang="en-US" sz="2000" dirty="0" err="1">
                <a:latin typeface="+mj-lt"/>
              </a:rPr>
              <a:t>i</a:t>
            </a:r>
            <a:r>
              <a:rPr lang="ru-RU" sz="2000" dirty="0" err="1">
                <a:latin typeface="+mj-lt"/>
              </a:rPr>
              <a:t>нд</a:t>
            </a:r>
            <a:r>
              <a:rPr lang="en-US" sz="2000" dirty="0" err="1">
                <a:latin typeface="+mj-lt"/>
              </a:rPr>
              <a:t>i</a:t>
            </a:r>
            <a:r>
              <a:rPr lang="en-US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немесе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мүшен</a:t>
            </a:r>
            <a:r>
              <a:rPr lang="en-US" sz="2000" dirty="0" err="1">
                <a:latin typeface="+mj-lt"/>
              </a:rPr>
              <a:t>i</a:t>
            </a:r>
            <a:r>
              <a:rPr lang="en-US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алмастыру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кез</a:t>
            </a:r>
            <a:r>
              <a:rPr lang="en-US" sz="2000" dirty="0" err="1">
                <a:latin typeface="+mj-lt"/>
              </a:rPr>
              <a:t>i</a:t>
            </a:r>
            <a:r>
              <a:rPr lang="ru-RU" sz="2000" dirty="0" err="1">
                <a:latin typeface="+mj-lt"/>
              </a:rPr>
              <a:t>нде</a:t>
            </a:r>
            <a:r>
              <a:rPr lang="ru-RU" sz="2000" dirty="0">
                <a:latin typeface="+mj-lt"/>
              </a:rPr>
              <a:t>, б</a:t>
            </a:r>
            <a:r>
              <a:rPr lang="en-US" sz="2000" dirty="0" err="1">
                <a:latin typeface="+mj-lt"/>
              </a:rPr>
              <a:t>i</a:t>
            </a:r>
            <a:r>
              <a:rPr lang="ru-RU" sz="2000" dirty="0">
                <a:latin typeface="+mj-lt"/>
              </a:rPr>
              <a:t>раз </a:t>
            </a:r>
            <a:r>
              <a:rPr lang="ru-RU" sz="2000" dirty="0" err="1">
                <a:latin typeface="+mj-lt"/>
              </a:rPr>
              <a:t>дәрежел</a:t>
            </a:r>
            <a:r>
              <a:rPr lang="en-US" sz="2000" dirty="0" err="1">
                <a:latin typeface="+mj-lt"/>
              </a:rPr>
              <a:t>i</a:t>
            </a:r>
            <a:r>
              <a:rPr lang="en-US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иммунды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супрессияны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талап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err="1">
                <a:latin typeface="+mj-lt"/>
              </a:rPr>
              <a:t>етед</a:t>
            </a:r>
            <a:r>
              <a:rPr lang="en-US" sz="2000" dirty="0" err="1">
                <a:latin typeface="+mj-lt"/>
              </a:rPr>
              <a:t>i</a:t>
            </a:r>
            <a:r>
              <a:rPr lang="en-US" sz="2000" dirty="0">
                <a:latin typeface="+mj-lt"/>
              </a:rPr>
              <a:t>. </a:t>
            </a:r>
            <a:endParaRPr lang="ru-RU" sz="2000" dirty="0">
              <a:latin typeface="+mj-lt"/>
            </a:endParaRPr>
          </a:p>
          <a:p>
            <a:pPr algn="just" fontAlgn="base"/>
            <a:endParaRPr lang="ru-RU" sz="20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0543123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HLA-</a:t>
            </a:r>
            <a:r>
              <a:rPr lang="ru-RU" dirty="0" err="1"/>
              <a:t>антигендерд</a:t>
            </a:r>
            <a:r>
              <a:rPr lang="en-US" dirty="0" err="1"/>
              <a:t>i</a:t>
            </a:r>
            <a:r>
              <a:rPr lang="ru-RU" dirty="0"/>
              <a:t>ң </a:t>
            </a:r>
            <a:r>
              <a:rPr lang="ru-RU" dirty="0" err="1"/>
              <a:t>аурулармен</a:t>
            </a:r>
            <a:r>
              <a:rPr lang="ru-RU" dirty="0"/>
              <a:t> </a:t>
            </a:r>
            <a:r>
              <a:rPr lang="ru-RU" dirty="0" err="1"/>
              <a:t>байланысуы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24254" y="1619523"/>
            <a:ext cx="10717823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600" dirty="0" err="1" smtClean="0">
                <a:latin typeface="+mj-lt"/>
              </a:rPr>
              <a:t>Қаз</a:t>
            </a:r>
            <a:r>
              <a:rPr lang="en-US" sz="1600" dirty="0" err="1" smtClean="0">
                <a:latin typeface="+mj-lt"/>
              </a:rPr>
              <a:t>i</a:t>
            </a:r>
            <a:r>
              <a:rPr lang="ru-RU" sz="1600" dirty="0" err="1" smtClean="0">
                <a:latin typeface="+mj-lt"/>
              </a:rPr>
              <a:t>рг</a:t>
            </a:r>
            <a:r>
              <a:rPr lang="en-US" sz="1600" dirty="0" err="1" smtClean="0">
                <a:latin typeface="+mj-lt"/>
              </a:rPr>
              <a:t>i</a:t>
            </a:r>
            <a:r>
              <a:rPr lang="en-US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кездег</a:t>
            </a:r>
            <a:r>
              <a:rPr lang="en-US" sz="1600" dirty="0" err="1" smtClean="0">
                <a:latin typeface="+mj-lt"/>
              </a:rPr>
              <a:t>i</a:t>
            </a:r>
            <a:r>
              <a:rPr lang="en-US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иммунологияда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және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иммуногенетикада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ауруларға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генетикалық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белг</a:t>
            </a:r>
            <a:r>
              <a:rPr lang="en-US" sz="1600" dirty="0" err="1" smtClean="0">
                <a:latin typeface="+mj-lt"/>
              </a:rPr>
              <a:t>i</a:t>
            </a:r>
            <a:r>
              <a:rPr lang="ru-RU" sz="1600" dirty="0" err="1" smtClean="0">
                <a:latin typeface="+mj-lt"/>
              </a:rPr>
              <a:t>лерд</a:t>
            </a:r>
            <a:r>
              <a:rPr lang="en-US" sz="1600" dirty="0" err="1" smtClean="0">
                <a:latin typeface="+mj-lt"/>
              </a:rPr>
              <a:t>i</a:t>
            </a:r>
            <a:r>
              <a:rPr lang="ru-RU" sz="1600" dirty="0" smtClean="0">
                <a:latin typeface="+mj-lt"/>
              </a:rPr>
              <a:t>ң </a:t>
            </a:r>
            <a:r>
              <a:rPr lang="ru-RU" sz="1600" dirty="0" err="1" smtClean="0">
                <a:latin typeface="+mj-lt"/>
              </a:rPr>
              <a:t>қабылдаушылығы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ең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басты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мәселе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болып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табылады</a:t>
            </a:r>
            <a:r>
              <a:rPr lang="ru-RU" sz="1600" dirty="0" smtClean="0">
                <a:latin typeface="+mj-lt"/>
              </a:rPr>
              <a:t>. “</a:t>
            </a:r>
            <a:r>
              <a:rPr lang="en-US" sz="1600" dirty="0" smtClean="0">
                <a:latin typeface="+mj-lt"/>
              </a:rPr>
              <a:t>HLA </a:t>
            </a:r>
            <a:r>
              <a:rPr lang="ru-RU" sz="1600" dirty="0" err="1" smtClean="0">
                <a:latin typeface="+mj-lt"/>
              </a:rPr>
              <a:t>және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аурулар</a:t>
            </a:r>
            <a:r>
              <a:rPr lang="ru-RU" sz="1600" dirty="0" smtClean="0">
                <a:latin typeface="+mj-lt"/>
              </a:rPr>
              <a:t>” </a:t>
            </a:r>
            <a:r>
              <a:rPr lang="ru-RU" sz="1600" dirty="0" err="1" smtClean="0">
                <a:latin typeface="+mj-lt"/>
              </a:rPr>
              <a:t>мәселес</a:t>
            </a:r>
            <a:r>
              <a:rPr lang="en-US" sz="1600" dirty="0" err="1" smtClean="0">
                <a:latin typeface="+mj-lt"/>
              </a:rPr>
              <a:t>i</a:t>
            </a:r>
            <a:r>
              <a:rPr lang="ru-RU" sz="1600" dirty="0" smtClean="0">
                <a:latin typeface="+mj-lt"/>
              </a:rPr>
              <a:t>н 2 аспект</a:t>
            </a:r>
            <a:r>
              <a:rPr lang="en-US" sz="1600" dirty="0" err="1" smtClean="0">
                <a:latin typeface="+mj-lt"/>
              </a:rPr>
              <a:t>i</a:t>
            </a:r>
            <a:r>
              <a:rPr lang="ru-RU" sz="1600" dirty="0" err="1" smtClean="0">
                <a:latin typeface="+mj-lt"/>
              </a:rPr>
              <a:t>ге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бөл</a:t>
            </a:r>
            <a:r>
              <a:rPr lang="en-US" sz="1600" dirty="0" err="1" smtClean="0">
                <a:latin typeface="+mj-lt"/>
              </a:rPr>
              <a:t>i</a:t>
            </a:r>
            <a:r>
              <a:rPr lang="ru-RU" sz="1600" dirty="0" smtClean="0">
                <a:latin typeface="+mj-lt"/>
              </a:rPr>
              <a:t>п </a:t>
            </a:r>
            <a:r>
              <a:rPr lang="ru-RU" sz="1600" dirty="0" err="1" smtClean="0">
                <a:latin typeface="+mj-lt"/>
              </a:rPr>
              <a:t>қарауға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болады</a:t>
            </a:r>
            <a:r>
              <a:rPr lang="ru-RU" sz="1600" dirty="0" smtClean="0">
                <a:latin typeface="+mj-lt"/>
              </a:rPr>
              <a:t>: </a:t>
            </a:r>
            <a:r>
              <a:rPr lang="ru-RU" sz="1600" dirty="0" err="1" smtClean="0">
                <a:latin typeface="+mj-lt"/>
              </a:rPr>
              <a:t>фундаменталды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және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қолданбалы</a:t>
            </a:r>
            <a:r>
              <a:rPr lang="ru-RU" sz="1600" dirty="0" smtClean="0">
                <a:latin typeface="+mj-lt"/>
              </a:rPr>
              <a:t>. </a:t>
            </a:r>
            <a:r>
              <a:rPr lang="ru-RU" sz="1600" dirty="0" err="1" smtClean="0">
                <a:latin typeface="+mj-lt"/>
              </a:rPr>
              <a:t>Фундаменталды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зерттеулер</a:t>
            </a:r>
            <a:r>
              <a:rPr lang="ru-RU" sz="1600" dirty="0" smtClean="0">
                <a:latin typeface="+mj-lt"/>
              </a:rPr>
              <a:t> - </a:t>
            </a:r>
            <a:r>
              <a:rPr lang="en-US" sz="1600" dirty="0" smtClean="0">
                <a:latin typeface="+mj-lt"/>
              </a:rPr>
              <a:t>HLA</a:t>
            </a:r>
            <a:r>
              <a:rPr lang="ru-RU" sz="1600" dirty="0" err="1" smtClean="0">
                <a:latin typeface="+mj-lt"/>
              </a:rPr>
              <a:t>антигендер</a:t>
            </a:r>
            <a:r>
              <a:rPr lang="en-US" sz="1600" dirty="0" err="1" smtClean="0">
                <a:latin typeface="+mj-lt"/>
              </a:rPr>
              <a:t>i</a:t>
            </a:r>
            <a:r>
              <a:rPr lang="en-US" sz="1600" dirty="0" smtClean="0">
                <a:latin typeface="+mj-lt"/>
              </a:rPr>
              <a:t> </a:t>
            </a:r>
            <a:r>
              <a:rPr lang="ru-RU" sz="1600" dirty="0" smtClean="0">
                <a:latin typeface="+mj-lt"/>
              </a:rPr>
              <a:t>мен ауру </a:t>
            </a:r>
            <a:r>
              <a:rPr lang="ru-RU" sz="1600" dirty="0" err="1" smtClean="0">
                <a:latin typeface="+mj-lt"/>
              </a:rPr>
              <a:t>арасындағы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байланыстың</a:t>
            </a:r>
            <a:r>
              <a:rPr lang="ru-RU" sz="1600" dirty="0" smtClean="0">
                <a:latin typeface="+mj-lt"/>
              </a:rPr>
              <a:t> механизм</a:t>
            </a:r>
            <a:r>
              <a:rPr lang="en-US" sz="1600" dirty="0" err="1" smtClean="0">
                <a:latin typeface="+mj-lt"/>
              </a:rPr>
              <a:t>i</a:t>
            </a:r>
            <a:r>
              <a:rPr lang="ru-RU" sz="1600" dirty="0" smtClean="0">
                <a:latin typeface="+mj-lt"/>
              </a:rPr>
              <a:t>н </a:t>
            </a:r>
            <a:r>
              <a:rPr lang="ru-RU" sz="1600" dirty="0" err="1" smtClean="0">
                <a:latin typeface="+mj-lt"/>
              </a:rPr>
              <a:t>ашуға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бағытталған</a:t>
            </a:r>
            <a:r>
              <a:rPr lang="ru-RU" sz="1600" dirty="0" smtClean="0">
                <a:latin typeface="+mj-lt"/>
              </a:rPr>
              <a:t>. “</a:t>
            </a:r>
            <a:r>
              <a:rPr lang="en-US" sz="1600" dirty="0" smtClean="0">
                <a:latin typeface="+mj-lt"/>
              </a:rPr>
              <a:t>HLA </a:t>
            </a:r>
            <a:r>
              <a:rPr lang="ru-RU" sz="1600" dirty="0" err="1" smtClean="0">
                <a:latin typeface="+mj-lt"/>
              </a:rPr>
              <a:t>және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аурулар</a:t>
            </a:r>
            <a:r>
              <a:rPr lang="ru-RU" sz="1600" dirty="0" smtClean="0">
                <a:latin typeface="+mj-lt"/>
              </a:rPr>
              <a:t>” </a:t>
            </a:r>
            <a:r>
              <a:rPr lang="ru-RU" sz="1600" dirty="0" err="1" smtClean="0">
                <a:latin typeface="+mj-lt"/>
              </a:rPr>
              <a:t>мәселес</a:t>
            </a:r>
            <a:r>
              <a:rPr lang="en-US" sz="1600" dirty="0" err="1" smtClean="0">
                <a:latin typeface="+mj-lt"/>
              </a:rPr>
              <a:t>i</a:t>
            </a:r>
            <a:r>
              <a:rPr lang="ru-RU" sz="1600" dirty="0" smtClean="0">
                <a:latin typeface="+mj-lt"/>
              </a:rPr>
              <a:t>н</a:t>
            </a:r>
            <a:r>
              <a:rPr lang="en-US" sz="1600" dirty="0" err="1" smtClean="0">
                <a:latin typeface="+mj-lt"/>
              </a:rPr>
              <a:t>i</a:t>
            </a:r>
            <a:r>
              <a:rPr lang="ru-RU" sz="1600" dirty="0" smtClean="0">
                <a:latin typeface="+mj-lt"/>
              </a:rPr>
              <a:t>ң </a:t>
            </a:r>
            <a:r>
              <a:rPr lang="ru-RU" sz="1600" dirty="0" err="1" smtClean="0">
                <a:latin typeface="+mj-lt"/>
              </a:rPr>
              <a:t>қолданбалы</a:t>
            </a:r>
            <a:r>
              <a:rPr lang="ru-RU" sz="1600" dirty="0" smtClean="0">
                <a:latin typeface="+mj-lt"/>
              </a:rPr>
              <a:t> аспект</a:t>
            </a:r>
            <a:r>
              <a:rPr lang="en-US" sz="1600" dirty="0" err="1" smtClean="0">
                <a:latin typeface="+mj-lt"/>
              </a:rPr>
              <a:t>i</a:t>
            </a:r>
            <a:r>
              <a:rPr lang="ru-RU" sz="1600" dirty="0" err="1" smtClean="0">
                <a:latin typeface="+mj-lt"/>
              </a:rPr>
              <a:t>нде</a:t>
            </a:r>
            <a:r>
              <a:rPr lang="ru-RU" sz="1600" dirty="0" smtClean="0">
                <a:latin typeface="+mj-lt"/>
              </a:rPr>
              <a:t> – </a:t>
            </a:r>
            <a:r>
              <a:rPr lang="ru-RU" sz="1600" dirty="0" err="1" smtClean="0">
                <a:latin typeface="+mj-lt"/>
              </a:rPr>
              <a:t>клиникада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диагностикалауда</a:t>
            </a:r>
            <a:r>
              <a:rPr lang="ru-RU" sz="1600" dirty="0" smtClean="0">
                <a:latin typeface="+mj-lt"/>
              </a:rPr>
              <a:t>, </a:t>
            </a:r>
            <a:r>
              <a:rPr lang="ru-RU" sz="1600" dirty="0" err="1" smtClean="0">
                <a:latin typeface="+mj-lt"/>
              </a:rPr>
              <a:t>дифференциалды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диагностикалауда</a:t>
            </a:r>
            <a:r>
              <a:rPr lang="ru-RU" sz="1600" dirty="0" smtClean="0">
                <a:latin typeface="+mj-lt"/>
              </a:rPr>
              <a:t>, </a:t>
            </a:r>
            <a:r>
              <a:rPr lang="ru-RU" sz="1600" dirty="0" err="1" smtClean="0">
                <a:latin typeface="+mj-lt"/>
              </a:rPr>
              <a:t>ауруды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алдын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алуда</a:t>
            </a:r>
            <a:r>
              <a:rPr lang="ru-RU" sz="1600" dirty="0" smtClean="0">
                <a:latin typeface="+mj-lt"/>
              </a:rPr>
              <a:t> (профилактика), ауру </a:t>
            </a:r>
            <a:r>
              <a:rPr lang="ru-RU" sz="1600" dirty="0" err="1" smtClean="0">
                <a:latin typeface="+mj-lt"/>
              </a:rPr>
              <a:t>ағымының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болжауында</a:t>
            </a:r>
            <a:r>
              <a:rPr lang="ru-RU" sz="1600" dirty="0" smtClean="0">
                <a:latin typeface="+mj-lt"/>
              </a:rPr>
              <a:t>, </a:t>
            </a:r>
            <a:r>
              <a:rPr lang="ru-RU" sz="1600" dirty="0" err="1" smtClean="0">
                <a:latin typeface="+mj-lt"/>
              </a:rPr>
              <a:t>емдеу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тәс</a:t>
            </a:r>
            <a:r>
              <a:rPr lang="en-US" sz="1600" dirty="0" err="1" smtClean="0">
                <a:latin typeface="+mj-lt"/>
              </a:rPr>
              <a:t>i</a:t>
            </a:r>
            <a:r>
              <a:rPr lang="ru-RU" sz="1600" dirty="0" smtClean="0">
                <a:latin typeface="+mj-lt"/>
              </a:rPr>
              <a:t>л</a:t>
            </a:r>
            <a:r>
              <a:rPr lang="en-US" sz="1600" dirty="0" err="1" smtClean="0">
                <a:latin typeface="+mj-lt"/>
              </a:rPr>
              <a:t>i</a:t>
            </a:r>
            <a:r>
              <a:rPr lang="ru-RU" sz="1600" dirty="0" err="1" smtClean="0">
                <a:latin typeface="+mj-lt"/>
              </a:rPr>
              <a:t>нде</a:t>
            </a:r>
            <a:r>
              <a:rPr lang="ru-RU" sz="1600" dirty="0" smtClean="0">
                <a:latin typeface="+mj-lt"/>
              </a:rPr>
              <a:t>, плазма </a:t>
            </a:r>
            <a:r>
              <a:rPr lang="ru-RU" sz="1600" dirty="0" err="1" smtClean="0">
                <a:latin typeface="+mj-lt"/>
              </a:rPr>
              <a:t>донорларын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белг</a:t>
            </a:r>
            <a:r>
              <a:rPr lang="en-US" sz="1600" dirty="0" err="1" smtClean="0">
                <a:latin typeface="+mj-lt"/>
              </a:rPr>
              <a:t>i</a:t>
            </a:r>
            <a:r>
              <a:rPr lang="ru-RU" sz="1600" dirty="0" smtClean="0">
                <a:latin typeface="+mj-lt"/>
              </a:rPr>
              <a:t>л</a:t>
            </a:r>
            <a:r>
              <a:rPr lang="en-US" sz="1600" dirty="0" err="1" smtClean="0">
                <a:latin typeface="+mj-lt"/>
              </a:rPr>
              <a:t>i</a:t>
            </a:r>
            <a:r>
              <a:rPr lang="en-US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антигендермен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жасанды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иммунизациялау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арқылы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таңдауында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маңызы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үлкен</a:t>
            </a:r>
            <a:r>
              <a:rPr lang="ru-RU" sz="1600" dirty="0" smtClean="0">
                <a:latin typeface="+mj-lt"/>
              </a:rPr>
              <a:t>. </a:t>
            </a:r>
          </a:p>
          <a:p>
            <a:pPr algn="just"/>
            <a:r>
              <a:rPr lang="ru-RU" sz="1600" dirty="0" err="1" smtClean="0">
                <a:latin typeface="+mj-lt"/>
              </a:rPr>
              <a:t>Әдеби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мәл</a:t>
            </a:r>
            <a:r>
              <a:rPr lang="en-US" sz="1600" dirty="0" err="1" smtClean="0">
                <a:latin typeface="+mj-lt"/>
              </a:rPr>
              <a:t>i</a:t>
            </a:r>
            <a:r>
              <a:rPr lang="ru-RU" sz="1600" dirty="0" err="1" smtClean="0">
                <a:latin typeface="+mj-lt"/>
              </a:rPr>
              <a:t>меттер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бойынша</a:t>
            </a:r>
            <a:r>
              <a:rPr lang="ru-RU" sz="1600" dirty="0" smtClean="0">
                <a:latin typeface="+mj-lt"/>
              </a:rPr>
              <a:t> </a:t>
            </a:r>
            <a:r>
              <a:rPr lang="en-US" sz="1600" dirty="0" smtClean="0">
                <a:latin typeface="+mj-lt"/>
              </a:rPr>
              <a:t>HLA-</a:t>
            </a:r>
            <a:r>
              <a:rPr lang="ru-RU" sz="1600" dirty="0" smtClean="0">
                <a:latin typeface="+mj-lt"/>
              </a:rPr>
              <a:t>В7, В12 </a:t>
            </a:r>
            <a:r>
              <a:rPr lang="ru-RU" sz="1600" dirty="0" err="1" smtClean="0">
                <a:latin typeface="+mj-lt"/>
              </a:rPr>
              <a:t>және</a:t>
            </a:r>
            <a:r>
              <a:rPr lang="ru-RU" sz="1600" dirty="0" smtClean="0">
                <a:latin typeface="+mj-lt"/>
              </a:rPr>
              <a:t> </a:t>
            </a:r>
            <a:r>
              <a:rPr lang="en-US" sz="1600" dirty="0" smtClean="0">
                <a:latin typeface="+mj-lt"/>
              </a:rPr>
              <a:t>DR2 </a:t>
            </a:r>
            <a:r>
              <a:rPr lang="ru-RU" sz="1600" dirty="0" err="1" smtClean="0">
                <a:latin typeface="+mj-lt"/>
              </a:rPr>
              <a:t>антигендер</a:t>
            </a:r>
            <a:r>
              <a:rPr lang="en-US" sz="1600" dirty="0" err="1" smtClean="0">
                <a:latin typeface="+mj-lt"/>
              </a:rPr>
              <a:t>i</a:t>
            </a:r>
            <a:r>
              <a:rPr lang="en-US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атопиялық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аллергиялық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реакциялардың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болжам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критерийлер</a:t>
            </a:r>
            <a:r>
              <a:rPr lang="en-US" sz="1600" dirty="0" err="1" smtClean="0">
                <a:latin typeface="+mj-lt"/>
              </a:rPr>
              <a:t>i</a:t>
            </a:r>
            <a:r>
              <a:rPr lang="en-US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рет</a:t>
            </a:r>
            <a:r>
              <a:rPr lang="en-US" sz="1600" dirty="0" err="1" smtClean="0">
                <a:latin typeface="+mj-lt"/>
              </a:rPr>
              <a:t>i</a:t>
            </a:r>
            <a:r>
              <a:rPr lang="ru-RU" sz="1600" dirty="0" err="1" smtClean="0">
                <a:latin typeface="+mj-lt"/>
              </a:rPr>
              <a:t>нде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қолданылатыны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анықталды</a:t>
            </a:r>
            <a:r>
              <a:rPr lang="ru-RU" sz="1600" dirty="0" smtClean="0">
                <a:latin typeface="+mj-lt"/>
              </a:rPr>
              <a:t>. </a:t>
            </a:r>
            <a:r>
              <a:rPr lang="ru-RU" sz="1600" dirty="0" err="1" smtClean="0">
                <a:latin typeface="+mj-lt"/>
              </a:rPr>
              <a:t>Бер</a:t>
            </a:r>
            <a:r>
              <a:rPr lang="en-US" sz="1600" dirty="0" err="1" smtClean="0">
                <a:latin typeface="+mj-lt"/>
              </a:rPr>
              <a:t>i</a:t>
            </a:r>
            <a:r>
              <a:rPr lang="ru-RU" sz="1600" dirty="0" err="1" smtClean="0">
                <a:latin typeface="+mj-lt"/>
              </a:rPr>
              <a:t>лген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маркерлер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шаң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аллергендер</a:t>
            </a:r>
            <a:r>
              <a:rPr lang="en-US" sz="1600" dirty="0" err="1" smtClean="0">
                <a:latin typeface="+mj-lt"/>
              </a:rPr>
              <a:t>i</a:t>
            </a:r>
            <a:r>
              <a:rPr lang="ru-RU" sz="1600" dirty="0" smtClean="0">
                <a:latin typeface="+mj-lt"/>
              </a:rPr>
              <a:t>не </a:t>
            </a:r>
            <a:r>
              <a:rPr lang="ru-RU" sz="1600" dirty="0" err="1" smtClean="0">
                <a:latin typeface="+mj-lt"/>
              </a:rPr>
              <a:t>жоғары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сез</a:t>
            </a:r>
            <a:r>
              <a:rPr lang="en-US" sz="1600" dirty="0" err="1" smtClean="0">
                <a:latin typeface="+mj-lt"/>
              </a:rPr>
              <a:t>i</a:t>
            </a:r>
            <a:r>
              <a:rPr lang="ru-RU" sz="1600" dirty="0" err="1" smtClean="0">
                <a:latin typeface="+mj-lt"/>
              </a:rPr>
              <a:t>мталдыққа</a:t>
            </a:r>
            <a:r>
              <a:rPr lang="ru-RU" sz="1600" dirty="0" smtClean="0">
                <a:latin typeface="+mj-lt"/>
              </a:rPr>
              <a:t> бей</a:t>
            </a:r>
            <a:r>
              <a:rPr lang="en-US" sz="1600" dirty="0" err="1" smtClean="0">
                <a:latin typeface="+mj-lt"/>
              </a:rPr>
              <a:t>i</a:t>
            </a:r>
            <a:r>
              <a:rPr lang="ru-RU" sz="1600" dirty="0" err="1" smtClean="0">
                <a:latin typeface="+mj-lt"/>
              </a:rPr>
              <a:t>мд</a:t>
            </a:r>
            <a:r>
              <a:rPr lang="en-US" sz="1600" dirty="0" err="1" smtClean="0">
                <a:latin typeface="+mj-lt"/>
              </a:rPr>
              <a:t>i</a:t>
            </a:r>
            <a:r>
              <a:rPr lang="ru-RU" sz="1600" dirty="0" smtClean="0">
                <a:latin typeface="+mj-lt"/>
              </a:rPr>
              <a:t>л</a:t>
            </a:r>
            <a:r>
              <a:rPr lang="en-US" sz="1600" dirty="0" err="1" smtClean="0">
                <a:latin typeface="+mj-lt"/>
              </a:rPr>
              <a:t>i</a:t>
            </a:r>
            <a:r>
              <a:rPr lang="ru-RU" sz="1600" dirty="0" err="1" smtClean="0">
                <a:latin typeface="+mj-lt"/>
              </a:rPr>
              <a:t>кт</a:t>
            </a:r>
            <a:r>
              <a:rPr lang="en-US" sz="1600" dirty="0" err="1" smtClean="0">
                <a:latin typeface="+mj-lt"/>
              </a:rPr>
              <a:t>i</a:t>
            </a:r>
            <a:r>
              <a:rPr lang="en-US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ғана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көрсетед</a:t>
            </a:r>
            <a:r>
              <a:rPr lang="en-US" sz="1600" dirty="0" err="1" smtClean="0">
                <a:latin typeface="+mj-lt"/>
              </a:rPr>
              <a:t>i</a:t>
            </a:r>
            <a:r>
              <a:rPr lang="en-US" sz="1600" dirty="0" smtClean="0">
                <a:latin typeface="+mj-lt"/>
              </a:rPr>
              <a:t>. HLA </a:t>
            </a:r>
            <a:r>
              <a:rPr lang="ru-RU" sz="1600" dirty="0" err="1" smtClean="0">
                <a:latin typeface="+mj-lt"/>
              </a:rPr>
              <a:t>антигендер</a:t>
            </a:r>
            <a:r>
              <a:rPr lang="en-US" sz="1600" dirty="0" err="1" smtClean="0">
                <a:latin typeface="+mj-lt"/>
              </a:rPr>
              <a:t>i</a:t>
            </a:r>
            <a:r>
              <a:rPr lang="ru-RU" sz="1600" dirty="0" smtClean="0">
                <a:latin typeface="+mj-lt"/>
              </a:rPr>
              <a:t>мен бронх </a:t>
            </a:r>
            <a:r>
              <a:rPr lang="ru-RU" sz="1600" dirty="0" err="1" smtClean="0">
                <a:latin typeface="+mj-lt"/>
              </a:rPr>
              <a:t>дем</a:t>
            </a:r>
            <a:r>
              <a:rPr lang="en-US" sz="1600" dirty="0" err="1" smtClean="0">
                <a:latin typeface="+mj-lt"/>
              </a:rPr>
              <a:t>i</a:t>
            </a:r>
            <a:r>
              <a:rPr lang="ru-RU" sz="1600" dirty="0" err="1" smtClean="0">
                <a:latin typeface="+mj-lt"/>
              </a:rPr>
              <a:t>кпе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арасындағы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байланысқа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арналған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зерттеулер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өте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көп</a:t>
            </a:r>
            <a:r>
              <a:rPr lang="ru-RU" sz="1600" dirty="0" smtClean="0">
                <a:latin typeface="+mj-lt"/>
              </a:rPr>
              <a:t>. </a:t>
            </a:r>
            <a:r>
              <a:rPr lang="ru-RU" sz="1600" dirty="0" err="1" smtClean="0">
                <a:latin typeface="+mj-lt"/>
              </a:rPr>
              <a:t>Кейб</a:t>
            </a:r>
            <a:r>
              <a:rPr lang="en-US" sz="1600" dirty="0" err="1" smtClean="0">
                <a:latin typeface="+mj-lt"/>
              </a:rPr>
              <a:t>i</a:t>
            </a:r>
            <a:r>
              <a:rPr lang="ru-RU" sz="1600" dirty="0" smtClean="0">
                <a:latin typeface="+mj-lt"/>
              </a:rPr>
              <a:t>р </a:t>
            </a:r>
            <a:r>
              <a:rPr lang="ru-RU" sz="1600" dirty="0" err="1" smtClean="0">
                <a:latin typeface="+mj-lt"/>
              </a:rPr>
              <a:t>авторлардың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айтуы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бойынша</a:t>
            </a:r>
            <a:r>
              <a:rPr lang="ru-RU" sz="1600" dirty="0" smtClean="0">
                <a:latin typeface="+mj-lt"/>
              </a:rPr>
              <a:t> </a:t>
            </a:r>
            <a:r>
              <a:rPr lang="en-US" sz="1600" dirty="0" smtClean="0">
                <a:latin typeface="+mj-lt"/>
              </a:rPr>
              <a:t>HLA-</a:t>
            </a:r>
            <a:r>
              <a:rPr lang="ru-RU" sz="1600" dirty="0" smtClean="0">
                <a:latin typeface="+mj-lt"/>
              </a:rPr>
              <a:t>А3 </a:t>
            </a:r>
            <a:r>
              <a:rPr lang="ru-RU" sz="1600" dirty="0" err="1" smtClean="0">
                <a:latin typeface="+mj-lt"/>
              </a:rPr>
              <a:t>антигендер</a:t>
            </a:r>
            <a:r>
              <a:rPr lang="en-US" sz="1600" dirty="0" err="1" smtClean="0">
                <a:latin typeface="+mj-lt"/>
              </a:rPr>
              <a:t>i</a:t>
            </a:r>
            <a:r>
              <a:rPr lang="ru-RU" sz="1600" dirty="0" smtClean="0">
                <a:latin typeface="+mj-lt"/>
              </a:rPr>
              <a:t>н</a:t>
            </a:r>
            <a:r>
              <a:rPr lang="en-US" sz="1600" dirty="0" err="1" smtClean="0">
                <a:latin typeface="+mj-lt"/>
              </a:rPr>
              <a:t>i</a:t>
            </a:r>
            <a:r>
              <a:rPr lang="ru-RU" sz="1600" dirty="0" smtClean="0">
                <a:latin typeface="+mj-lt"/>
              </a:rPr>
              <a:t>ң </a:t>
            </a:r>
            <a:r>
              <a:rPr lang="ru-RU" sz="1600" dirty="0" err="1" smtClean="0">
                <a:latin typeface="+mj-lt"/>
              </a:rPr>
              <a:t>кездесу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жи</a:t>
            </a:r>
            <a:r>
              <a:rPr lang="en-US" sz="1600" dirty="0" err="1" smtClean="0">
                <a:latin typeface="+mj-lt"/>
              </a:rPr>
              <a:t>i</a:t>
            </a:r>
            <a:r>
              <a:rPr lang="ru-RU" sz="1600" dirty="0" smtClean="0">
                <a:latin typeface="+mj-lt"/>
              </a:rPr>
              <a:t>л</a:t>
            </a:r>
            <a:r>
              <a:rPr lang="en-US" sz="1600" dirty="0" err="1" smtClean="0">
                <a:latin typeface="+mj-lt"/>
              </a:rPr>
              <a:t>i</a:t>
            </a:r>
            <a:r>
              <a:rPr lang="ru-RU" sz="1600" dirty="0" smtClean="0">
                <a:latin typeface="+mj-lt"/>
              </a:rPr>
              <a:t>г</a:t>
            </a:r>
            <a:r>
              <a:rPr lang="en-US" sz="1600" dirty="0" err="1" smtClean="0">
                <a:latin typeface="+mj-lt"/>
              </a:rPr>
              <a:t>i</a:t>
            </a:r>
            <a:r>
              <a:rPr lang="en-US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жоғары</a:t>
            </a:r>
            <a:r>
              <a:rPr lang="ru-RU" sz="1600" dirty="0" smtClean="0">
                <a:latin typeface="+mj-lt"/>
              </a:rPr>
              <a:t>, ал </a:t>
            </a:r>
            <a:r>
              <a:rPr lang="ru-RU" sz="1600" dirty="0" err="1" smtClean="0">
                <a:latin typeface="+mj-lt"/>
              </a:rPr>
              <a:t>жас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кез</a:t>
            </a:r>
            <a:r>
              <a:rPr lang="en-US" sz="1600" dirty="0" err="1" smtClean="0">
                <a:latin typeface="+mj-lt"/>
              </a:rPr>
              <a:t>i</a:t>
            </a:r>
            <a:r>
              <a:rPr lang="ru-RU" sz="1600" dirty="0" err="1" smtClean="0">
                <a:latin typeface="+mj-lt"/>
              </a:rPr>
              <a:t>нде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пайда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болатын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дем</a:t>
            </a:r>
            <a:r>
              <a:rPr lang="en-US" sz="1600" dirty="0" err="1" smtClean="0">
                <a:latin typeface="+mj-lt"/>
              </a:rPr>
              <a:t>i</a:t>
            </a:r>
            <a:r>
              <a:rPr lang="ru-RU" sz="1600" dirty="0" err="1" smtClean="0">
                <a:latin typeface="+mj-lt"/>
              </a:rPr>
              <a:t>кпеде</a:t>
            </a:r>
            <a:r>
              <a:rPr lang="ru-RU" sz="1600" dirty="0" smtClean="0">
                <a:latin typeface="+mj-lt"/>
              </a:rPr>
              <a:t> </a:t>
            </a:r>
            <a:r>
              <a:rPr lang="en-US" sz="1600" dirty="0" smtClean="0">
                <a:latin typeface="+mj-lt"/>
              </a:rPr>
              <a:t>HLA-</a:t>
            </a:r>
            <a:r>
              <a:rPr lang="ru-RU" sz="1600" dirty="0" smtClean="0">
                <a:latin typeface="+mj-lt"/>
              </a:rPr>
              <a:t>В35 </a:t>
            </a:r>
            <a:r>
              <a:rPr lang="ru-RU" sz="1600" dirty="0" err="1" smtClean="0">
                <a:latin typeface="+mj-lt"/>
              </a:rPr>
              <a:t>жи</a:t>
            </a:r>
            <a:r>
              <a:rPr lang="en-US" sz="1600" dirty="0" err="1" smtClean="0">
                <a:latin typeface="+mj-lt"/>
              </a:rPr>
              <a:t>i</a:t>
            </a:r>
            <a:r>
              <a:rPr lang="ru-RU" sz="1600" dirty="0" smtClean="0">
                <a:latin typeface="+mj-lt"/>
              </a:rPr>
              <a:t>л</a:t>
            </a:r>
            <a:r>
              <a:rPr lang="en-US" sz="1600" dirty="0" err="1" smtClean="0">
                <a:latin typeface="+mj-lt"/>
              </a:rPr>
              <a:t>i</a:t>
            </a:r>
            <a:r>
              <a:rPr lang="ru-RU" sz="1600" dirty="0" smtClean="0">
                <a:latin typeface="+mj-lt"/>
              </a:rPr>
              <a:t>г</a:t>
            </a:r>
            <a:r>
              <a:rPr lang="en-US" sz="1600" dirty="0" err="1" smtClean="0">
                <a:latin typeface="+mj-lt"/>
              </a:rPr>
              <a:t>i</a:t>
            </a:r>
            <a:r>
              <a:rPr lang="en-US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төмен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болған</a:t>
            </a:r>
            <a:r>
              <a:rPr lang="ru-RU" sz="1600" dirty="0" smtClean="0">
                <a:latin typeface="+mj-lt"/>
              </a:rPr>
              <a:t>. </a:t>
            </a:r>
            <a:r>
              <a:rPr lang="ru-RU" sz="1600" dirty="0" err="1" smtClean="0">
                <a:latin typeface="+mj-lt"/>
              </a:rPr>
              <a:t>Сонымен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қатар</a:t>
            </a:r>
            <a:r>
              <a:rPr lang="ru-RU" sz="1600" dirty="0" smtClean="0">
                <a:latin typeface="+mj-lt"/>
              </a:rPr>
              <a:t>, бронх </a:t>
            </a:r>
            <a:r>
              <a:rPr lang="ru-RU" sz="1600" dirty="0" err="1" smtClean="0">
                <a:latin typeface="+mj-lt"/>
              </a:rPr>
              <a:t>дем</a:t>
            </a:r>
            <a:r>
              <a:rPr lang="en-US" sz="1600" dirty="0" err="1" smtClean="0">
                <a:latin typeface="+mj-lt"/>
              </a:rPr>
              <a:t>i</a:t>
            </a:r>
            <a:r>
              <a:rPr lang="ru-RU" sz="1600" dirty="0" err="1" smtClean="0">
                <a:latin typeface="+mj-lt"/>
              </a:rPr>
              <a:t>кпес</a:t>
            </a:r>
            <a:r>
              <a:rPr lang="en-US" sz="1600" dirty="0" err="1" smtClean="0">
                <a:latin typeface="+mj-lt"/>
              </a:rPr>
              <a:t>i</a:t>
            </a:r>
            <a:r>
              <a:rPr lang="ru-RU" sz="1600" dirty="0" smtClean="0">
                <a:latin typeface="+mj-lt"/>
              </a:rPr>
              <a:t>мен </a:t>
            </a:r>
            <a:r>
              <a:rPr lang="ru-RU" sz="1600" dirty="0" err="1" smtClean="0">
                <a:latin typeface="+mj-lt"/>
              </a:rPr>
              <a:t>ауыратын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адамдарда</a:t>
            </a:r>
            <a:r>
              <a:rPr lang="ru-RU" sz="1600" dirty="0" smtClean="0">
                <a:latin typeface="+mj-lt"/>
              </a:rPr>
              <a:t> </a:t>
            </a:r>
            <a:r>
              <a:rPr lang="en-US" sz="1600" dirty="0" smtClean="0">
                <a:latin typeface="+mj-lt"/>
              </a:rPr>
              <a:t>HLA-</a:t>
            </a:r>
            <a:r>
              <a:rPr lang="ru-RU" sz="1600" dirty="0" smtClean="0">
                <a:latin typeface="+mj-lt"/>
              </a:rPr>
              <a:t>А9, В5, В40 </a:t>
            </a:r>
            <a:r>
              <a:rPr lang="ru-RU" sz="1600" dirty="0" err="1" smtClean="0">
                <a:latin typeface="+mj-lt"/>
              </a:rPr>
              <a:t>антигендер</a:t>
            </a:r>
            <a:r>
              <a:rPr lang="en-US" sz="1600" dirty="0" err="1" smtClean="0">
                <a:latin typeface="+mj-lt"/>
              </a:rPr>
              <a:t>i</a:t>
            </a:r>
            <a:r>
              <a:rPr lang="ru-RU" sz="1600" dirty="0" smtClean="0">
                <a:latin typeface="+mj-lt"/>
              </a:rPr>
              <a:t>н</a:t>
            </a:r>
            <a:r>
              <a:rPr lang="en-US" sz="1600" dirty="0" err="1" smtClean="0">
                <a:latin typeface="+mj-lt"/>
              </a:rPr>
              <a:t>i</a:t>
            </a:r>
            <a:r>
              <a:rPr lang="ru-RU" sz="1600" dirty="0" smtClean="0">
                <a:latin typeface="+mj-lt"/>
              </a:rPr>
              <a:t>ң </a:t>
            </a:r>
            <a:r>
              <a:rPr lang="ru-RU" sz="1600" dirty="0" err="1" smtClean="0">
                <a:latin typeface="+mj-lt"/>
              </a:rPr>
              <a:t>жи</a:t>
            </a:r>
            <a:r>
              <a:rPr lang="en-US" sz="1600" dirty="0" err="1" smtClean="0">
                <a:latin typeface="+mj-lt"/>
              </a:rPr>
              <a:t>i</a:t>
            </a:r>
            <a:r>
              <a:rPr lang="ru-RU" sz="1600" dirty="0" smtClean="0">
                <a:latin typeface="+mj-lt"/>
              </a:rPr>
              <a:t>л</a:t>
            </a:r>
            <a:r>
              <a:rPr lang="en-US" sz="1600" dirty="0" err="1" smtClean="0">
                <a:latin typeface="+mj-lt"/>
              </a:rPr>
              <a:t>i</a:t>
            </a:r>
            <a:r>
              <a:rPr lang="ru-RU" sz="1600" dirty="0" smtClean="0">
                <a:latin typeface="+mj-lt"/>
              </a:rPr>
              <a:t>г</a:t>
            </a:r>
            <a:r>
              <a:rPr lang="en-US" sz="1600" dirty="0" err="1" smtClean="0">
                <a:latin typeface="+mj-lt"/>
              </a:rPr>
              <a:t>i</a:t>
            </a:r>
            <a:r>
              <a:rPr lang="en-US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жоғары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екен</a:t>
            </a:r>
            <a:r>
              <a:rPr lang="en-US" sz="1600" dirty="0" err="1" smtClean="0">
                <a:latin typeface="+mj-lt"/>
              </a:rPr>
              <a:t>i</a:t>
            </a:r>
            <a:r>
              <a:rPr lang="en-US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анықталды</a:t>
            </a:r>
            <a:r>
              <a:rPr lang="ru-RU" sz="1600" dirty="0" smtClean="0">
                <a:latin typeface="+mj-lt"/>
              </a:rPr>
              <a:t>. </a:t>
            </a:r>
            <a:r>
              <a:rPr lang="ru-RU" sz="1600" dirty="0" err="1" smtClean="0">
                <a:latin typeface="+mj-lt"/>
              </a:rPr>
              <a:t>Зерттеулер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нәтижес</a:t>
            </a:r>
            <a:r>
              <a:rPr lang="en-US" sz="1600" dirty="0" err="1" smtClean="0">
                <a:latin typeface="+mj-lt"/>
              </a:rPr>
              <a:t>i</a:t>
            </a:r>
            <a:r>
              <a:rPr lang="en-US" sz="1600" dirty="0" smtClean="0">
                <a:latin typeface="+mj-lt"/>
              </a:rPr>
              <a:t> HLA-</a:t>
            </a:r>
            <a:r>
              <a:rPr lang="ru-RU" sz="1600" dirty="0" err="1" smtClean="0">
                <a:latin typeface="+mj-lt"/>
              </a:rPr>
              <a:t>антигендер</a:t>
            </a:r>
            <a:r>
              <a:rPr lang="en-US" sz="1600" dirty="0" err="1" smtClean="0">
                <a:latin typeface="+mj-lt"/>
              </a:rPr>
              <a:t>i</a:t>
            </a:r>
            <a:r>
              <a:rPr lang="en-US" sz="1600" dirty="0" smtClean="0">
                <a:latin typeface="+mj-lt"/>
              </a:rPr>
              <a:t> </a:t>
            </a:r>
            <a:r>
              <a:rPr lang="ru-RU" sz="1600" dirty="0" smtClean="0">
                <a:latin typeface="+mj-lt"/>
              </a:rPr>
              <a:t>мен </a:t>
            </a:r>
            <a:r>
              <a:rPr lang="ru-RU" sz="1600" dirty="0" err="1" smtClean="0">
                <a:latin typeface="+mj-lt"/>
              </a:rPr>
              <a:t>аурулардың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ассоциативт</a:t>
            </a:r>
            <a:r>
              <a:rPr lang="en-US" sz="1600" dirty="0" err="1" smtClean="0">
                <a:latin typeface="+mj-lt"/>
              </a:rPr>
              <a:t>i</a:t>
            </a:r>
            <a:r>
              <a:rPr lang="en-US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байланыстары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әрб</a:t>
            </a:r>
            <a:r>
              <a:rPr lang="en-US" sz="1600" dirty="0" err="1" smtClean="0">
                <a:latin typeface="+mj-lt"/>
              </a:rPr>
              <a:t>i</a:t>
            </a:r>
            <a:r>
              <a:rPr lang="ru-RU" sz="1600" dirty="0" smtClean="0">
                <a:latin typeface="+mj-lt"/>
              </a:rPr>
              <a:t>р </a:t>
            </a:r>
            <a:r>
              <a:rPr lang="en-US" sz="1600" dirty="0" smtClean="0">
                <a:latin typeface="+mj-lt"/>
              </a:rPr>
              <a:t>HLA-</a:t>
            </a:r>
            <a:r>
              <a:rPr lang="ru-RU" sz="1600" dirty="0" smtClean="0">
                <a:latin typeface="+mj-lt"/>
              </a:rPr>
              <a:t>аллоантиген </a:t>
            </a:r>
            <a:r>
              <a:rPr lang="ru-RU" sz="1600" dirty="0" err="1" smtClean="0">
                <a:latin typeface="+mj-lt"/>
              </a:rPr>
              <a:t>популяцияға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сәйкес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патологияның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барлық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түрлер</a:t>
            </a:r>
            <a:r>
              <a:rPr lang="en-US" sz="1600" dirty="0" err="1" smtClean="0">
                <a:latin typeface="+mj-lt"/>
              </a:rPr>
              <a:t>i</a:t>
            </a:r>
            <a:r>
              <a:rPr lang="ru-RU" sz="1600" dirty="0" smtClean="0">
                <a:latin typeface="+mj-lt"/>
              </a:rPr>
              <a:t>н</a:t>
            </a:r>
            <a:r>
              <a:rPr lang="en-US" sz="1600" dirty="0" err="1" smtClean="0">
                <a:latin typeface="+mj-lt"/>
              </a:rPr>
              <a:t>i</a:t>
            </a:r>
            <a:r>
              <a:rPr lang="ru-RU" sz="1600" dirty="0" smtClean="0">
                <a:latin typeface="+mj-lt"/>
              </a:rPr>
              <a:t>ң </a:t>
            </a:r>
            <a:r>
              <a:rPr lang="ru-RU" sz="1600" dirty="0" err="1" smtClean="0">
                <a:latin typeface="+mj-lt"/>
              </a:rPr>
              <a:t>этиологиялық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факторларына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организмн</a:t>
            </a:r>
            <a:r>
              <a:rPr lang="en-US" sz="1600" dirty="0" err="1" smtClean="0">
                <a:latin typeface="+mj-lt"/>
              </a:rPr>
              <a:t>i</a:t>
            </a:r>
            <a:r>
              <a:rPr lang="ru-RU" sz="1600" dirty="0" smtClean="0">
                <a:latin typeface="+mj-lt"/>
              </a:rPr>
              <a:t>ң </a:t>
            </a:r>
            <a:r>
              <a:rPr lang="ru-RU" sz="1600" dirty="0" err="1" smtClean="0">
                <a:latin typeface="+mj-lt"/>
              </a:rPr>
              <a:t>сез</a:t>
            </a:r>
            <a:r>
              <a:rPr lang="en-US" sz="1600" dirty="0" err="1" smtClean="0">
                <a:latin typeface="+mj-lt"/>
              </a:rPr>
              <a:t>i</a:t>
            </a:r>
            <a:r>
              <a:rPr lang="ru-RU" sz="1600" dirty="0" err="1" smtClean="0">
                <a:latin typeface="+mj-lt"/>
              </a:rPr>
              <a:t>мталдық</a:t>
            </a:r>
            <a:r>
              <a:rPr lang="ru-RU" sz="1600" dirty="0" smtClean="0">
                <a:latin typeface="+mj-lt"/>
              </a:rPr>
              <a:t> (</a:t>
            </a:r>
            <a:r>
              <a:rPr lang="ru-RU" sz="1600" dirty="0" err="1" smtClean="0">
                <a:latin typeface="+mj-lt"/>
              </a:rPr>
              <a:t>тұрақтылық</a:t>
            </a:r>
            <a:r>
              <a:rPr lang="ru-RU" sz="1600" dirty="0" smtClean="0">
                <a:latin typeface="+mj-lt"/>
              </a:rPr>
              <a:t>) </a:t>
            </a:r>
            <a:r>
              <a:rPr lang="ru-RU" sz="1600" dirty="0" err="1" smtClean="0">
                <a:latin typeface="+mj-lt"/>
              </a:rPr>
              <a:t>дәрежес</a:t>
            </a:r>
            <a:r>
              <a:rPr lang="en-US" sz="1600" dirty="0" err="1" smtClean="0">
                <a:latin typeface="+mj-lt"/>
              </a:rPr>
              <a:t>i</a:t>
            </a:r>
            <a:r>
              <a:rPr lang="en-US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туралы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генетикалық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информацияны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тасымалдайтындығын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көрсетед</a:t>
            </a:r>
            <a:r>
              <a:rPr lang="en-US" sz="1600" dirty="0" err="1" smtClean="0">
                <a:latin typeface="+mj-lt"/>
              </a:rPr>
              <a:t>i</a:t>
            </a:r>
            <a:r>
              <a:rPr lang="en-US" sz="1600" dirty="0" smtClean="0">
                <a:latin typeface="+mj-lt"/>
              </a:rPr>
              <a:t>. </a:t>
            </a:r>
            <a:r>
              <a:rPr lang="ru-RU" sz="1600" dirty="0" err="1" smtClean="0">
                <a:latin typeface="+mj-lt"/>
              </a:rPr>
              <a:t>Бұл</a:t>
            </a:r>
            <a:r>
              <a:rPr lang="ru-RU" sz="1600" dirty="0" smtClean="0">
                <a:latin typeface="+mj-lt"/>
              </a:rPr>
              <a:t> “</a:t>
            </a:r>
            <a:r>
              <a:rPr lang="en-US" sz="1600" dirty="0" smtClean="0">
                <a:latin typeface="+mj-lt"/>
              </a:rPr>
              <a:t>HLA </a:t>
            </a:r>
            <a:r>
              <a:rPr lang="ru-RU" sz="1600" dirty="0" err="1" smtClean="0">
                <a:latin typeface="+mj-lt"/>
              </a:rPr>
              <a:t>және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иммундық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жауап</a:t>
            </a:r>
            <a:r>
              <a:rPr lang="ru-RU" sz="1600" dirty="0" smtClean="0">
                <a:latin typeface="+mj-lt"/>
              </a:rPr>
              <a:t>” </a:t>
            </a:r>
            <a:r>
              <a:rPr lang="ru-RU" sz="1600" dirty="0" err="1" smtClean="0">
                <a:latin typeface="+mj-lt"/>
              </a:rPr>
              <a:t>бағытына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жол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ашты</a:t>
            </a:r>
            <a:r>
              <a:rPr lang="ru-RU" sz="1600" dirty="0" smtClean="0">
                <a:latin typeface="+mj-lt"/>
              </a:rPr>
              <a:t>. </a:t>
            </a:r>
            <a:r>
              <a:rPr lang="ru-RU" sz="1600" dirty="0" err="1" smtClean="0">
                <a:latin typeface="+mj-lt"/>
              </a:rPr>
              <a:t>Организмдег</a:t>
            </a:r>
            <a:r>
              <a:rPr lang="en-US" sz="1600" dirty="0" err="1" smtClean="0">
                <a:latin typeface="+mj-lt"/>
              </a:rPr>
              <a:t>i</a:t>
            </a:r>
            <a:r>
              <a:rPr lang="en-US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әртүрл</a:t>
            </a:r>
            <a:r>
              <a:rPr lang="en-US" sz="1600" dirty="0" err="1" smtClean="0">
                <a:latin typeface="+mj-lt"/>
              </a:rPr>
              <a:t>i</a:t>
            </a:r>
            <a:r>
              <a:rPr lang="en-US" sz="1600" dirty="0" smtClean="0">
                <a:latin typeface="+mj-lt"/>
              </a:rPr>
              <a:t> HLA </a:t>
            </a:r>
            <a:r>
              <a:rPr lang="ru-RU" sz="1600" dirty="0" err="1" smtClean="0">
                <a:latin typeface="+mj-lt"/>
              </a:rPr>
              <a:t>ерекшел</a:t>
            </a:r>
            <a:r>
              <a:rPr lang="en-US" sz="1600" dirty="0" err="1" smtClean="0">
                <a:latin typeface="+mj-lt"/>
              </a:rPr>
              <a:t>i</a:t>
            </a:r>
            <a:r>
              <a:rPr lang="ru-RU" sz="1600" dirty="0" err="1" smtClean="0">
                <a:latin typeface="+mj-lt"/>
              </a:rPr>
              <a:t>ктер</a:t>
            </a:r>
            <a:r>
              <a:rPr lang="en-US" sz="1600" dirty="0" err="1" smtClean="0">
                <a:latin typeface="+mj-lt"/>
              </a:rPr>
              <a:t>i</a:t>
            </a:r>
            <a:r>
              <a:rPr lang="ru-RU" sz="1600" dirty="0" smtClean="0">
                <a:latin typeface="+mj-lt"/>
              </a:rPr>
              <a:t>мен </a:t>
            </a:r>
            <a:r>
              <a:rPr lang="ru-RU" sz="1600" dirty="0" err="1" smtClean="0">
                <a:latin typeface="+mj-lt"/>
              </a:rPr>
              <a:t>әр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антигендерге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жоғары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немесе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төмен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иммундық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жауап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err="1" smtClean="0">
                <a:latin typeface="+mj-lt"/>
              </a:rPr>
              <a:t>байланысты</a:t>
            </a:r>
            <a:r>
              <a:rPr lang="ru-RU" sz="1600" dirty="0" smtClean="0">
                <a:latin typeface="+mj-lt"/>
              </a:rPr>
              <a:t>. </a:t>
            </a:r>
            <a:endParaRPr lang="ru-RU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212236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3770" y="175846"/>
            <a:ext cx="11465169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2000" b="1" dirty="0" err="1" smtClean="0">
                <a:latin typeface="+mj-lt"/>
              </a:rPr>
              <a:t>Генге</a:t>
            </a:r>
            <a:r>
              <a:rPr lang="ru-RU" sz="2000" b="1" dirty="0" smtClean="0">
                <a:latin typeface="+mj-lt"/>
              </a:rPr>
              <a:t> </a:t>
            </a:r>
            <a:r>
              <a:rPr lang="ru-RU" sz="2000" b="1" dirty="0" err="1" smtClean="0">
                <a:latin typeface="+mj-lt"/>
              </a:rPr>
              <a:t>тәуелді</a:t>
            </a:r>
            <a:r>
              <a:rPr lang="ru-RU" sz="2000" b="1" dirty="0" smtClean="0">
                <a:latin typeface="+mj-lt"/>
              </a:rPr>
              <a:t> </a:t>
            </a:r>
            <a:r>
              <a:rPr lang="ru-RU" sz="2000" b="1" dirty="0" err="1" smtClean="0">
                <a:latin typeface="+mj-lt"/>
              </a:rPr>
              <a:t>аурулар</a:t>
            </a:r>
            <a:r>
              <a:rPr lang="ru-RU" sz="2000" b="1" dirty="0" smtClean="0">
                <a:latin typeface="+mj-lt"/>
              </a:rPr>
              <a:t>.</a:t>
            </a:r>
            <a:endParaRPr lang="ru-RU" sz="2000" dirty="0" smtClean="0">
              <a:latin typeface="+mj-lt"/>
            </a:endParaRPr>
          </a:p>
          <a:p>
            <a:pPr algn="just" fontAlgn="base"/>
            <a:r>
              <a:rPr lang="ru-RU" dirty="0">
                <a:latin typeface="+mj-lt"/>
              </a:rPr>
              <a:t> </a:t>
            </a:r>
          </a:p>
          <a:p>
            <a:pPr algn="just" fontAlgn="base"/>
            <a:r>
              <a:rPr lang="ru-RU" dirty="0" err="1">
                <a:latin typeface="+mj-lt"/>
              </a:rPr>
              <a:t>Салыстырмалы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түрде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бұрын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тұқым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қуалайтын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аурулардың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себебі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ата</a:t>
            </a:r>
            <a:r>
              <a:rPr lang="ru-RU" dirty="0">
                <a:latin typeface="+mj-lt"/>
              </a:rPr>
              <a:t> – </a:t>
            </a:r>
            <a:r>
              <a:rPr lang="ru-RU" dirty="0" err="1">
                <a:latin typeface="+mj-lt"/>
              </a:rPr>
              <a:t>анасының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жыныстық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жасушаларының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қалыпты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гендерінің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өзгеруінде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болатындығы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анықталынды</a:t>
            </a:r>
            <a:r>
              <a:rPr lang="ru-RU" dirty="0">
                <a:latin typeface="+mj-lt"/>
              </a:rPr>
              <a:t>. </a:t>
            </a:r>
            <a:r>
              <a:rPr lang="ru-RU" dirty="0" err="1">
                <a:latin typeface="+mj-lt"/>
              </a:rPr>
              <a:t>Содан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кейін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балаларға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беріліп</a:t>
            </a:r>
            <a:r>
              <a:rPr lang="ru-RU" dirty="0">
                <a:latin typeface="+mj-lt"/>
              </a:rPr>
              <a:t>, </a:t>
            </a:r>
            <a:r>
              <a:rPr lang="ru-RU" dirty="0" err="1">
                <a:latin typeface="+mj-lt"/>
              </a:rPr>
              <a:t>дефектті</a:t>
            </a:r>
            <a:r>
              <a:rPr lang="ru-RU" dirty="0">
                <a:latin typeface="+mj-lt"/>
              </a:rPr>
              <a:t> гендер </a:t>
            </a:r>
            <a:r>
              <a:rPr lang="ru-RU" dirty="0" err="1">
                <a:latin typeface="+mj-lt"/>
              </a:rPr>
              <a:t>ұрпақтарда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қайталанатын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тұқым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қуалайтын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патологияны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тасымалдайды</a:t>
            </a:r>
            <a:r>
              <a:rPr lang="ru-RU" dirty="0">
                <a:latin typeface="+mj-lt"/>
              </a:rPr>
              <a:t>. </a:t>
            </a:r>
            <a:r>
              <a:rPr lang="en-US" dirty="0">
                <a:latin typeface="+mj-lt"/>
              </a:rPr>
              <a:t>HLA – </a:t>
            </a:r>
            <a:r>
              <a:rPr lang="ru-RU" dirty="0" err="1">
                <a:latin typeface="+mj-lt"/>
              </a:rPr>
              <a:t>жүйесінің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антигендері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көпфункциональды</a:t>
            </a:r>
            <a:r>
              <a:rPr lang="ru-RU" dirty="0">
                <a:latin typeface="+mj-lt"/>
              </a:rPr>
              <a:t> – </a:t>
            </a:r>
            <a:r>
              <a:rPr lang="ru-RU" dirty="0" err="1">
                <a:latin typeface="+mj-lt"/>
              </a:rPr>
              <a:t>супергендер</a:t>
            </a:r>
            <a:r>
              <a:rPr lang="ru-RU" dirty="0">
                <a:latin typeface="+mj-lt"/>
              </a:rPr>
              <a:t> – </a:t>
            </a:r>
            <a:r>
              <a:rPr lang="ru-RU" dirty="0" err="1">
                <a:latin typeface="+mj-lt"/>
              </a:rPr>
              <a:t>олар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трансплантациялық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антигендердің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түзілуін</a:t>
            </a:r>
            <a:r>
              <a:rPr lang="ru-RU" dirty="0">
                <a:latin typeface="+mj-lt"/>
              </a:rPr>
              <a:t>, </a:t>
            </a:r>
            <a:r>
              <a:rPr lang="ru-RU" dirty="0" err="1">
                <a:latin typeface="+mj-lt"/>
              </a:rPr>
              <a:t>иммунды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жауаптың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күшін</a:t>
            </a:r>
            <a:r>
              <a:rPr lang="ru-RU" dirty="0">
                <a:latin typeface="+mj-lt"/>
              </a:rPr>
              <a:t>, </a:t>
            </a:r>
            <a:r>
              <a:rPr lang="ru-RU" dirty="0" err="1">
                <a:latin typeface="+mj-lt"/>
              </a:rPr>
              <a:t>әртүрлі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аурулармен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оң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және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теріс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ассоциацияларды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бақылайды</a:t>
            </a:r>
            <a:r>
              <a:rPr lang="ru-RU" dirty="0">
                <a:latin typeface="+mj-lt"/>
              </a:rPr>
              <a:t>. </a:t>
            </a:r>
            <a:r>
              <a:rPr lang="ru-RU" dirty="0" err="1">
                <a:latin typeface="+mj-lt"/>
              </a:rPr>
              <a:t>Бұндай</a:t>
            </a:r>
            <a:r>
              <a:rPr lang="ru-RU" dirty="0">
                <a:latin typeface="+mj-lt"/>
              </a:rPr>
              <a:t> гендер 30-дан аса.</a:t>
            </a:r>
          </a:p>
          <a:p>
            <a:pPr algn="just" fontAlgn="base"/>
            <a:r>
              <a:rPr lang="ru-RU" dirty="0" err="1">
                <a:latin typeface="+mj-lt"/>
              </a:rPr>
              <a:t>Тұқым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қуалайтын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аурулар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генетикалық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аппараттың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бұзылыстарымен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байланысты</a:t>
            </a:r>
            <a:r>
              <a:rPr lang="ru-RU" dirty="0">
                <a:latin typeface="+mj-lt"/>
              </a:rPr>
              <a:t>. </a:t>
            </a:r>
            <a:r>
              <a:rPr lang="ru-RU" dirty="0" err="1">
                <a:latin typeface="+mj-lt"/>
              </a:rPr>
              <a:t>Индивидтің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тегіс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бір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қатар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ауруларға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бейімділігі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генетикалық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детерминирленген</a:t>
            </a:r>
            <a:r>
              <a:rPr lang="ru-RU" dirty="0">
                <a:latin typeface="+mj-lt"/>
              </a:rPr>
              <a:t>, ал </a:t>
            </a:r>
            <a:r>
              <a:rPr lang="ru-RU" dirty="0" err="1">
                <a:latin typeface="+mj-lt"/>
              </a:rPr>
              <a:t>детерминирлігінің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өзі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гистосәйкестіктің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басты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кешенімен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байланысты</a:t>
            </a:r>
            <a:r>
              <a:rPr lang="ru-RU" dirty="0">
                <a:latin typeface="+mj-lt"/>
              </a:rPr>
              <a:t>.</a:t>
            </a:r>
          </a:p>
          <a:p>
            <a:pPr algn="just" fontAlgn="base"/>
            <a:r>
              <a:rPr lang="ru-RU" dirty="0" err="1">
                <a:latin typeface="+mj-lt"/>
              </a:rPr>
              <a:t>Осылайша</a:t>
            </a:r>
            <a:r>
              <a:rPr lang="ru-RU" dirty="0">
                <a:latin typeface="+mj-lt"/>
              </a:rPr>
              <a:t>, индивид, </a:t>
            </a:r>
            <a:r>
              <a:rPr lang="ru-RU" dirty="0" err="1">
                <a:latin typeface="+mj-lt"/>
              </a:rPr>
              <a:t>белгілі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бір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аллельге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ие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болып</a:t>
            </a:r>
            <a:r>
              <a:rPr lang="ru-RU" dirty="0">
                <a:latin typeface="+mj-lt"/>
              </a:rPr>
              <a:t>, </a:t>
            </a:r>
            <a:r>
              <a:rPr lang="ru-RU" dirty="0" err="1">
                <a:latin typeface="+mj-lt"/>
              </a:rPr>
              <a:t>берілген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аурумен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немесе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аурулар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тобымен</a:t>
            </a:r>
            <a:r>
              <a:rPr lang="ru-RU" dirty="0">
                <a:latin typeface="+mj-lt"/>
              </a:rPr>
              <a:t> ауру </a:t>
            </a:r>
            <a:r>
              <a:rPr lang="ru-RU" dirty="0" err="1">
                <a:latin typeface="+mj-lt"/>
              </a:rPr>
              <a:t>қаупінің</a:t>
            </a:r>
            <a:r>
              <a:rPr lang="ru-RU" dirty="0">
                <a:latin typeface="+mj-lt"/>
              </a:rPr>
              <a:t>  </a:t>
            </a:r>
            <a:r>
              <a:rPr lang="ru-RU" dirty="0" err="1">
                <a:latin typeface="+mj-lt"/>
              </a:rPr>
              <a:t>белгілі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деңгейіне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ие</a:t>
            </a:r>
            <a:r>
              <a:rPr lang="ru-RU" dirty="0">
                <a:latin typeface="+mj-lt"/>
              </a:rPr>
              <a:t>. </a:t>
            </a:r>
            <a:r>
              <a:rPr lang="ru-RU" dirty="0" err="1">
                <a:latin typeface="+mj-lt"/>
              </a:rPr>
              <a:t>Оларды</a:t>
            </a:r>
            <a:r>
              <a:rPr lang="ru-RU" dirty="0">
                <a:latin typeface="+mj-lt"/>
              </a:rPr>
              <a:t> 4 </a:t>
            </a:r>
            <a:r>
              <a:rPr lang="ru-RU" dirty="0" err="1">
                <a:latin typeface="+mj-lt"/>
              </a:rPr>
              <a:t>категорияға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бөлуге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болады</a:t>
            </a:r>
            <a:r>
              <a:rPr lang="ru-RU" dirty="0">
                <a:latin typeface="+mj-lt"/>
              </a:rPr>
              <a:t>:</a:t>
            </a:r>
          </a:p>
          <a:p>
            <a:pPr marL="285750" indent="-285750" algn="just" fontAlgn="base">
              <a:buFont typeface="Wingdings" panose="05000000000000000000" pitchFamily="2" charset="2"/>
              <a:buChar char="Ø"/>
            </a:pPr>
            <a:r>
              <a:rPr lang="ru-RU" dirty="0" err="1">
                <a:latin typeface="+mj-lt"/>
              </a:rPr>
              <a:t>Иммунды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бұзылыстар</a:t>
            </a:r>
            <a:r>
              <a:rPr lang="ru-RU" dirty="0">
                <a:latin typeface="+mj-lt"/>
              </a:rPr>
              <a:t>: миастения, гравис, </a:t>
            </a:r>
            <a:r>
              <a:rPr lang="ru-RU" dirty="0" err="1">
                <a:latin typeface="+mj-lt"/>
              </a:rPr>
              <a:t>жүйелі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қызыл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ноқта</a:t>
            </a:r>
            <a:r>
              <a:rPr lang="ru-RU" dirty="0">
                <a:latin typeface="+mj-lt"/>
              </a:rPr>
              <a:t>, </a:t>
            </a:r>
            <a:r>
              <a:rPr lang="ru-RU" dirty="0" err="1">
                <a:latin typeface="+mj-lt"/>
              </a:rPr>
              <a:t>иммунды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глобулиндердің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жеткіліксіздігі</a:t>
            </a:r>
            <a:r>
              <a:rPr lang="ru-RU" dirty="0">
                <a:latin typeface="+mj-lt"/>
              </a:rPr>
              <a:t>.</a:t>
            </a:r>
          </a:p>
          <a:p>
            <a:pPr marL="285750" indent="-285750" algn="just" fontAlgn="base">
              <a:buFont typeface="Wingdings" panose="05000000000000000000" pitchFamily="2" charset="2"/>
              <a:buChar char="Ø"/>
            </a:pPr>
            <a:r>
              <a:rPr lang="ru-RU" dirty="0" err="1">
                <a:latin typeface="+mj-lt"/>
              </a:rPr>
              <a:t>Аутоиммунды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компонеттері</a:t>
            </a:r>
            <a:r>
              <a:rPr lang="ru-RU" dirty="0">
                <a:latin typeface="+mj-lt"/>
              </a:rPr>
              <a:t> бар </a:t>
            </a:r>
            <a:r>
              <a:rPr lang="ru-RU" dirty="0" err="1">
                <a:latin typeface="+mj-lt"/>
              </a:rPr>
              <a:t>аурулар</a:t>
            </a:r>
            <a:r>
              <a:rPr lang="ru-RU" dirty="0">
                <a:latin typeface="+mj-lt"/>
              </a:rPr>
              <a:t>: </a:t>
            </a:r>
            <a:r>
              <a:rPr lang="ru-RU" dirty="0" err="1">
                <a:latin typeface="+mj-lt"/>
              </a:rPr>
              <a:t>инсулинге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тәуелді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қант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диабеті</a:t>
            </a:r>
            <a:r>
              <a:rPr lang="ru-RU" dirty="0">
                <a:latin typeface="+mj-lt"/>
              </a:rPr>
              <a:t>, </a:t>
            </a:r>
            <a:r>
              <a:rPr lang="ru-RU" dirty="0" err="1">
                <a:latin typeface="+mj-lt"/>
              </a:rPr>
              <a:t>тиреотоксикоздар</a:t>
            </a:r>
            <a:r>
              <a:rPr lang="ru-RU" dirty="0">
                <a:latin typeface="+mj-lt"/>
              </a:rPr>
              <a:t>, </a:t>
            </a:r>
            <a:r>
              <a:rPr lang="ru-RU" dirty="0" err="1">
                <a:latin typeface="+mj-lt"/>
              </a:rPr>
              <a:t>ревматоидты</a:t>
            </a:r>
            <a:r>
              <a:rPr lang="ru-RU" dirty="0">
                <a:latin typeface="+mj-lt"/>
              </a:rPr>
              <a:t> артрит.</a:t>
            </a:r>
          </a:p>
          <a:p>
            <a:pPr marL="285750" indent="-285750" algn="just" fontAlgn="base">
              <a:buFont typeface="Wingdings" panose="05000000000000000000" pitchFamily="2" charset="2"/>
              <a:buChar char="Ø"/>
            </a:pPr>
            <a:r>
              <a:rPr lang="ru-RU" dirty="0" err="1">
                <a:latin typeface="+mj-lt"/>
              </a:rPr>
              <a:t>Этиологиясы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белгісіз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аурулар</a:t>
            </a:r>
            <a:r>
              <a:rPr lang="ru-RU" dirty="0">
                <a:latin typeface="+mj-lt"/>
              </a:rPr>
              <a:t>: </a:t>
            </a:r>
            <a:r>
              <a:rPr lang="ru-RU" dirty="0" err="1">
                <a:latin typeface="+mj-lt"/>
              </a:rPr>
              <a:t>шашырыңқы</a:t>
            </a:r>
            <a:r>
              <a:rPr lang="ru-RU" dirty="0">
                <a:latin typeface="+mj-lt"/>
              </a:rPr>
              <a:t> склероз, </a:t>
            </a:r>
            <a:r>
              <a:rPr lang="ru-RU" dirty="0" err="1">
                <a:latin typeface="+mj-lt"/>
              </a:rPr>
              <a:t>әртүрлі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псориаздар</a:t>
            </a:r>
            <a:r>
              <a:rPr lang="ru-RU" dirty="0">
                <a:latin typeface="+mj-lt"/>
              </a:rPr>
              <a:t>.</a:t>
            </a:r>
          </a:p>
          <a:p>
            <a:pPr marL="285750" indent="-285750" algn="just" fontAlgn="base">
              <a:buFont typeface="Wingdings" panose="05000000000000000000" pitchFamily="2" charset="2"/>
              <a:buChar char="Ø"/>
            </a:pPr>
            <a:r>
              <a:rPr lang="ru-RU" dirty="0" err="1">
                <a:latin typeface="+mj-lt"/>
              </a:rPr>
              <a:t>Иммунды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компонетті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жоқ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аурулар</a:t>
            </a:r>
            <a:r>
              <a:rPr lang="ru-RU" dirty="0">
                <a:latin typeface="+mj-lt"/>
              </a:rPr>
              <a:t>: </a:t>
            </a:r>
            <a:r>
              <a:rPr lang="ru-RU" dirty="0" err="1">
                <a:latin typeface="+mj-lt"/>
              </a:rPr>
              <a:t>идиопатиялық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гематохроматоздар</a:t>
            </a:r>
            <a:r>
              <a:rPr lang="ru-RU" dirty="0">
                <a:latin typeface="+mj-lt"/>
              </a:rPr>
              <a:t>, </a:t>
            </a:r>
            <a:r>
              <a:rPr lang="ru-RU" dirty="0" err="1">
                <a:latin typeface="+mj-lt"/>
              </a:rPr>
              <a:t>конгеитальды</a:t>
            </a:r>
            <a:r>
              <a:rPr lang="ru-RU" dirty="0">
                <a:latin typeface="+mj-lt"/>
              </a:rPr>
              <a:t> дисплазия.</a:t>
            </a:r>
          </a:p>
          <a:p>
            <a:pPr algn="just" fontAlgn="base"/>
            <a:r>
              <a:rPr lang="ru-RU" dirty="0" err="1">
                <a:latin typeface="+mj-lt"/>
              </a:rPr>
              <a:t>Индивидтің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белгілі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бір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патологиялық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процеске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бейімділігінің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сипаты</a:t>
            </a:r>
            <a:r>
              <a:rPr lang="ru-RU" dirty="0">
                <a:latin typeface="+mj-lt"/>
              </a:rPr>
              <a:t> </a:t>
            </a:r>
            <a:r>
              <a:rPr lang="ru-RU" i="1" dirty="0" err="1">
                <a:latin typeface="+mj-lt"/>
              </a:rPr>
              <a:t>біріншілік</a:t>
            </a:r>
            <a:r>
              <a:rPr lang="ru-RU" dirty="0">
                <a:latin typeface="+mj-lt"/>
              </a:rPr>
              <a:t> </a:t>
            </a:r>
            <a:r>
              <a:rPr lang="ru-RU" dirty="0" err="1">
                <a:latin typeface="+mj-lt"/>
              </a:rPr>
              <a:t>болуы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мүмкін</a:t>
            </a:r>
            <a:r>
              <a:rPr lang="ru-RU" dirty="0">
                <a:latin typeface="+mj-lt"/>
              </a:rPr>
              <a:t>, осы </a:t>
            </a:r>
            <a:r>
              <a:rPr lang="ru-RU" dirty="0" err="1">
                <a:latin typeface="+mj-lt"/>
              </a:rPr>
              <a:t>кезде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ауруға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бейімділігін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қамтамасыз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ететін</a:t>
            </a:r>
            <a:r>
              <a:rPr lang="ru-RU" dirty="0">
                <a:latin typeface="+mj-lt"/>
              </a:rPr>
              <a:t> ген </a:t>
            </a:r>
            <a:r>
              <a:rPr lang="ru-RU" dirty="0" err="1">
                <a:latin typeface="+mj-lt"/>
              </a:rPr>
              <a:t>бір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уақытта</a:t>
            </a:r>
            <a:r>
              <a:rPr lang="ru-RU" dirty="0">
                <a:latin typeface="+mj-lt"/>
              </a:rPr>
              <a:t> </a:t>
            </a:r>
            <a:r>
              <a:rPr lang="en-US" dirty="0">
                <a:latin typeface="+mj-lt"/>
              </a:rPr>
              <a:t>HLA – </a:t>
            </a:r>
            <a:r>
              <a:rPr lang="ru-RU" dirty="0" err="1">
                <a:latin typeface="+mj-lt"/>
              </a:rPr>
              <a:t>антигені</a:t>
            </a:r>
            <a:r>
              <a:rPr lang="ru-RU" dirty="0">
                <a:latin typeface="+mj-lt"/>
              </a:rPr>
              <a:t> де </a:t>
            </a:r>
            <a:r>
              <a:rPr lang="ru-RU" dirty="0" err="1">
                <a:latin typeface="+mj-lt"/>
              </a:rPr>
              <a:t>болады</a:t>
            </a:r>
            <a:r>
              <a:rPr lang="ru-RU" dirty="0">
                <a:latin typeface="+mj-lt"/>
              </a:rPr>
              <a:t>, </a:t>
            </a:r>
            <a:r>
              <a:rPr lang="ru-RU" i="1" dirty="0" err="1">
                <a:latin typeface="+mj-lt"/>
              </a:rPr>
              <a:t>екіншілік</a:t>
            </a:r>
            <a:r>
              <a:rPr lang="ru-RU" dirty="0">
                <a:latin typeface="+mj-lt"/>
              </a:rPr>
              <a:t>, </a:t>
            </a:r>
            <a:r>
              <a:rPr lang="ru-RU" dirty="0" err="1">
                <a:latin typeface="+mj-lt"/>
              </a:rPr>
              <a:t>бұл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кезде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бейімділік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гені</a:t>
            </a:r>
            <a:r>
              <a:rPr lang="ru-RU" dirty="0">
                <a:latin typeface="+mj-lt"/>
              </a:rPr>
              <a:t> мен </a:t>
            </a:r>
            <a:r>
              <a:rPr lang="en-US" dirty="0">
                <a:latin typeface="+mj-lt"/>
              </a:rPr>
              <a:t>HLA – </a:t>
            </a:r>
            <a:r>
              <a:rPr lang="ru-RU" dirty="0" err="1">
                <a:latin typeface="+mj-lt"/>
              </a:rPr>
              <a:t>антигені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арасында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ассоцияцияға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орын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болады</a:t>
            </a:r>
            <a:r>
              <a:rPr lang="ru-RU" dirty="0">
                <a:latin typeface="+mj-lt"/>
              </a:rPr>
              <a:t>, </a:t>
            </a:r>
            <a:r>
              <a:rPr lang="ru-RU" dirty="0" err="1">
                <a:latin typeface="+mj-lt"/>
              </a:rPr>
              <a:t>және</a:t>
            </a:r>
            <a:r>
              <a:rPr lang="ru-RU" dirty="0">
                <a:latin typeface="+mj-lt"/>
              </a:rPr>
              <a:t>, </a:t>
            </a:r>
            <a:r>
              <a:rPr lang="en-US" dirty="0">
                <a:latin typeface="+mj-lt"/>
              </a:rPr>
              <a:t>HLA-</a:t>
            </a:r>
            <a:r>
              <a:rPr lang="ru-RU" dirty="0" err="1">
                <a:latin typeface="+mj-lt"/>
              </a:rPr>
              <a:t>антигені</a:t>
            </a:r>
            <a:r>
              <a:rPr lang="ru-RU" dirty="0">
                <a:latin typeface="+mj-lt"/>
              </a:rPr>
              <a:t> – маркер </a:t>
            </a:r>
            <a:r>
              <a:rPr lang="ru-RU" dirty="0" err="1">
                <a:latin typeface="+mj-lt"/>
              </a:rPr>
              <a:t>ассоцирленген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немесе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антигенмен</a:t>
            </a:r>
            <a:r>
              <a:rPr lang="ru-RU" dirty="0">
                <a:latin typeface="+mj-lt"/>
              </a:rPr>
              <a:t> тепе-</a:t>
            </a:r>
            <a:r>
              <a:rPr lang="ru-RU" dirty="0" err="1">
                <a:latin typeface="+mj-lt"/>
              </a:rPr>
              <a:t>тең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емес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байланыста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болғанда</a:t>
            </a:r>
            <a:r>
              <a:rPr lang="ru-RU" dirty="0">
                <a:latin typeface="+mj-lt"/>
              </a:rPr>
              <a:t>, </a:t>
            </a:r>
            <a:r>
              <a:rPr lang="ru-RU" dirty="0" err="1">
                <a:latin typeface="+mj-lt"/>
              </a:rPr>
              <a:t>өз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алдында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бейімділік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генімен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ассоцирленген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вариент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болуы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мүмкін</a:t>
            </a:r>
            <a:r>
              <a:rPr lang="ru-RU" dirty="0">
                <a:latin typeface="+mj-lt"/>
              </a:rPr>
              <a:t>.</a:t>
            </a:r>
          </a:p>
          <a:p>
            <a:pPr algn="just"/>
            <a:endParaRPr lang="ru-RU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78426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444216" y="345988"/>
            <a:ext cx="5213750" cy="81408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kk-KZ" alt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</a:t>
            </a:r>
            <a:r>
              <a:rPr lang="kk-KZ" altLang="ru-RU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</a:t>
            </a:r>
            <a:r>
              <a:rPr lang="kk-KZ" alt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altLang="ru-RU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>
            <p:ph idx="1"/>
          </p:nvPr>
        </p:nvSpPr>
        <p:spPr>
          <a:xfrm>
            <a:off x="2377130" y="2178612"/>
            <a:ext cx="7878978" cy="3208936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 eaLnBrk="1" hangingPunct="1">
              <a:buFontTx/>
              <a:buNone/>
            </a:pPr>
            <a:r>
              <a:rPr lang="kk-KZ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І.Кіріспе</a:t>
            </a:r>
          </a:p>
          <a:p>
            <a:pPr algn="ctr" eaLnBrk="1" hangingPunct="1">
              <a:buFontTx/>
              <a:buNone/>
            </a:pPr>
            <a:r>
              <a:rPr lang="kk-KZ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ІІ.Негізгі бөлім</a:t>
            </a:r>
            <a:endParaRPr lang="en-US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kk-KZ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2.1. </a:t>
            </a:r>
            <a:r>
              <a:rPr lang="kk-KZ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Басгистосәйкестік комплексі</a:t>
            </a:r>
            <a:r>
              <a:rPr lang="kk-KZ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 жалпы түсінік</a:t>
            </a:r>
            <a:endParaRPr lang="kk-KZ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kk-KZ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2.2. </a:t>
            </a:r>
            <a:r>
              <a:rPr lang="en-US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HLA </a:t>
            </a:r>
            <a:r>
              <a:rPr lang="kk-KZ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комплексінің ерекшеліктері</a:t>
            </a:r>
          </a:p>
          <a:p>
            <a:pPr algn="ctr" eaLnBrk="1" hangingPunct="1"/>
            <a:r>
              <a:rPr lang="kk-KZ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2.3</a:t>
            </a:r>
            <a:r>
              <a:rPr lang="kk-KZ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kk-KZ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Иммунды жауап гендері </a:t>
            </a:r>
          </a:p>
          <a:p>
            <a:pPr algn="ctr" eaLnBrk="1" hangingPunct="1"/>
            <a:r>
              <a:rPr lang="kk-KZ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2.4. Трансплантацияның түрлері мен трансплантациялық антигендер </a:t>
            </a:r>
          </a:p>
          <a:p>
            <a:pPr algn="ctr"/>
            <a:r>
              <a:rPr lang="kk-KZ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2.5. </a:t>
            </a:r>
            <a:r>
              <a:rPr lang="en-US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HLA-</a:t>
            </a:r>
            <a:r>
              <a:rPr lang="kk-KZ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антигендерд</a:t>
            </a:r>
            <a:r>
              <a:rPr lang="en-US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kk-KZ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ң аурулармен байланысуы</a:t>
            </a:r>
            <a:endParaRPr lang="kk-KZ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FontTx/>
              <a:buNone/>
            </a:pPr>
            <a:r>
              <a:rPr lang="kk-KZ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ІІІ</a:t>
            </a:r>
            <a:r>
              <a:rPr lang="kk-KZ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Қорытынды</a:t>
            </a:r>
          </a:p>
        </p:txBody>
      </p:sp>
    </p:spTree>
    <p:extLst>
      <p:ext uri="{BB962C8B-B14F-4D97-AF65-F5344CB8AC3E}">
        <p14:creationId xmlns:p14="http://schemas.microsoft.com/office/powerpoint/2010/main" val="225279264"/>
      </p:ext>
    </p:extLst>
  </p:cSld>
  <p:clrMapOvr>
    <a:masterClrMapping/>
  </p:clrMapOvr>
  <p:transition spd="med" advTm="670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 animBg="1"/>
      <p:bldP spid="215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6710" y="1547446"/>
            <a:ext cx="558522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err="1" smtClean="0">
                <a:latin typeface="+mj-lt"/>
              </a:rPr>
              <a:t>Негізгі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гистосәйкестік</a:t>
            </a:r>
            <a:r>
              <a:rPr lang="ru-RU" sz="2000" dirty="0" smtClean="0">
                <a:latin typeface="+mj-lt"/>
              </a:rPr>
              <a:t> комплекс (</a:t>
            </a:r>
            <a:r>
              <a:rPr lang="en-US" sz="2000" dirty="0" smtClean="0">
                <a:latin typeface="+mj-lt"/>
              </a:rPr>
              <a:t>MHC - </a:t>
            </a:r>
            <a:r>
              <a:rPr lang="ru-RU" sz="2000" dirty="0" err="1" smtClean="0">
                <a:latin typeface="+mj-lt"/>
              </a:rPr>
              <a:t>ағылш</a:t>
            </a:r>
            <a:r>
              <a:rPr lang="ru-RU" sz="2000" dirty="0" smtClean="0">
                <a:latin typeface="+mj-lt"/>
              </a:rPr>
              <a:t>. - </a:t>
            </a:r>
            <a:r>
              <a:rPr lang="en-US" sz="2000" dirty="0" smtClean="0">
                <a:latin typeface="+mj-lt"/>
              </a:rPr>
              <a:t>Major </a:t>
            </a:r>
            <a:r>
              <a:rPr lang="en-US" sz="2000" dirty="0" err="1" smtClean="0">
                <a:latin typeface="+mj-lt"/>
              </a:rPr>
              <a:t>Histocompatybility</a:t>
            </a:r>
            <a:r>
              <a:rPr lang="en-US" sz="2000" dirty="0" smtClean="0">
                <a:latin typeface="+mj-lt"/>
              </a:rPr>
              <a:t> Complex) </a:t>
            </a:r>
            <a:r>
              <a:rPr lang="ru-RU" sz="2000" dirty="0" err="1" smtClean="0">
                <a:latin typeface="+mj-lt"/>
              </a:rPr>
              <a:t>барлық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сүтқорект</a:t>
            </a:r>
            <a:r>
              <a:rPr lang="en-US" sz="2000" dirty="0" err="1" smtClean="0">
                <a:latin typeface="+mj-lt"/>
              </a:rPr>
              <a:t>i</a:t>
            </a:r>
            <a:r>
              <a:rPr lang="ru-RU" sz="2000" dirty="0" err="1" smtClean="0">
                <a:latin typeface="+mj-lt"/>
              </a:rPr>
              <a:t>лерде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және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құстарда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табылған</a:t>
            </a:r>
            <a:r>
              <a:rPr lang="ru-RU" sz="2000" dirty="0" smtClean="0">
                <a:latin typeface="+mj-lt"/>
              </a:rPr>
              <a:t>. </a:t>
            </a:r>
            <a:r>
              <a:rPr lang="ru-RU" sz="2000" dirty="0" err="1" smtClean="0">
                <a:latin typeface="+mj-lt"/>
              </a:rPr>
              <a:t>Тышқандарда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бұл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комплекске</a:t>
            </a:r>
            <a:r>
              <a:rPr lang="ru-RU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H-2-</a:t>
            </a:r>
            <a:r>
              <a:rPr lang="ru-RU" sz="2000" dirty="0" err="1" smtClean="0">
                <a:latin typeface="+mj-lt"/>
              </a:rPr>
              <a:t>антигендер</a:t>
            </a:r>
            <a:r>
              <a:rPr lang="ru-RU" sz="2000" dirty="0" smtClean="0">
                <a:latin typeface="+mj-lt"/>
              </a:rPr>
              <a:t>, </a:t>
            </a:r>
            <a:r>
              <a:rPr lang="ru-RU" sz="2000" dirty="0" err="1" smtClean="0">
                <a:latin typeface="+mj-lt"/>
              </a:rPr>
              <a:t>адамдарда</a:t>
            </a:r>
            <a:r>
              <a:rPr lang="ru-RU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HLA</a:t>
            </a:r>
            <a:r>
              <a:rPr lang="ru-RU" sz="2000" dirty="0" err="1" smtClean="0">
                <a:latin typeface="+mj-lt"/>
              </a:rPr>
              <a:t>жүйес</a:t>
            </a:r>
            <a:r>
              <a:rPr lang="en-US" sz="2000" dirty="0" err="1" smtClean="0">
                <a:latin typeface="+mj-lt"/>
              </a:rPr>
              <a:t>i</a:t>
            </a:r>
            <a:r>
              <a:rPr lang="en-US" sz="2000" dirty="0" smtClean="0">
                <a:latin typeface="+mj-lt"/>
              </a:rPr>
              <a:t> (Human Leucocyte Antigens System</a:t>
            </a:r>
            <a:r>
              <a:rPr lang="ru-RU" sz="2000" dirty="0" smtClean="0">
                <a:latin typeface="+mj-lt"/>
              </a:rPr>
              <a:t> - </a:t>
            </a:r>
            <a:r>
              <a:rPr lang="ru-RU" sz="2000" dirty="0" err="1" smtClean="0">
                <a:latin typeface="+mj-lt"/>
              </a:rPr>
              <a:t>адамдардың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лейкоцитарлық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антигендер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жүйес</a:t>
            </a:r>
            <a:r>
              <a:rPr lang="en-US" sz="2000" dirty="0" err="1" smtClean="0">
                <a:latin typeface="+mj-lt"/>
              </a:rPr>
              <a:t>i</a:t>
            </a:r>
            <a:r>
              <a:rPr lang="en-US" sz="2000" dirty="0" smtClean="0">
                <a:latin typeface="+mj-lt"/>
              </a:rPr>
              <a:t>) </a:t>
            </a:r>
            <a:r>
              <a:rPr lang="ru-RU" sz="2000" dirty="0" err="1" smtClean="0">
                <a:latin typeface="+mj-lt"/>
              </a:rPr>
              <a:t>кіреді</a:t>
            </a:r>
            <a:r>
              <a:rPr lang="ru-RU" sz="2000" dirty="0" smtClean="0">
                <a:latin typeface="+mj-lt"/>
              </a:rPr>
              <a:t>. 1958 </a:t>
            </a:r>
            <a:r>
              <a:rPr lang="ru-RU" sz="2000" dirty="0" err="1" smtClean="0">
                <a:latin typeface="+mj-lt"/>
              </a:rPr>
              <a:t>жылы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шеткері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қанның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лейкоциттерінде</a:t>
            </a:r>
            <a:r>
              <a:rPr lang="ru-RU" sz="2000" dirty="0" smtClean="0">
                <a:latin typeface="+mj-lt"/>
              </a:rPr>
              <a:t> осы </a:t>
            </a:r>
            <a:r>
              <a:rPr lang="ru-RU" sz="2000" dirty="0" err="1" smtClean="0">
                <a:latin typeface="+mj-lt"/>
              </a:rPr>
              <a:t>антигендерді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бірінші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ашқан</a:t>
            </a:r>
            <a:r>
              <a:rPr lang="ru-RU" sz="2000" dirty="0" smtClean="0">
                <a:latin typeface="+mj-lt"/>
              </a:rPr>
              <a:t> француз </a:t>
            </a:r>
            <a:r>
              <a:rPr lang="ru-RU" sz="2000" dirty="0" err="1" smtClean="0">
                <a:latin typeface="+mj-lt"/>
              </a:rPr>
              <a:t>ғалымы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Ж.Доссе</a:t>
            </a:r>
            <a:r>
              <a:rPr lang="ru-RU" sz="2000" dirty="0" smtClean="0">
                <a:latin typeface="+mj-lt"/>
              </a:rPr>
              <a:t>. </a:t>
            </a:r>
            <a:endParaRPr lang="ru-RU" sz="2000" dirty="0">
              <a:latin typeface="+mj-lt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БАС ГИСТОСӘЙКЕСТ</a:t>
            </a:r>
            <a:r>
              <a:rPr lang="en-US" b="1" dirty="0"/>
              <a:t>I</a:t>
            </a:r>
            <a:r>
              <a:rPr lang="ru-RU" b="1" dirty="0"/>
              <a:t>К КОМПЛЕКС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6710" y="4409768"/>
            <a:ext cx="110343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ru-RU" dirty="0" err="1">
                <a:latin typeface="+mj-lt"/>
              </a:rPr>
              <a:t>Гистосәйкестілік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жүйесі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туралы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түсінік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ұлпалар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сәйкестілігінің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гистологиялық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заңдылықтары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құрылғаннан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кейін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және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ұлпаларды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ауыстыру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кезіндегі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сәйкессіздікті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және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бөтен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трансплантаттың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ажырауының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айқын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реакцияларын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негіздейтін</a:t>
            </a:r>
            <a:r>
              <a:rPr lang="ru-RU" dirty="0">
                <a:latin typeface="+mj-lt"/>
              </a:rPr>
              <a:t>  </a:t>
            </a:r>
            <a:r>
              <a:rPr lang="ru-RU" dirty="0" err="1">
                <a:latin typeface="+mj-lt"/>
              </a:rPr>
              <a:t>тығыз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байланысқан</a:t>
            </a:r>
            <a:r>
              <a:rPr lang="ru-RU" dirty="0">
                <a:latin typeface="+mj-lt"/>
              </a:rPr>
              <a:t> гендер </a:t>
            </a:r>
            <a:r>
              <a:rPr lang="ru-RU" dirty="0" err="1">
                <a:latin typeface="+mj-lt"/>
              </a:rPr>
              <a:t>тобының</a:t>
            </a:r>
            <a:r>
              <a:rPr lang="ru-RU" dirty="0">
                <a:latin typeface="+mj-lt"/>
              </a:rPr>
              <a:t> бар </a:t>
            </a:r>
            <a:r>
              <a:rPr lang="ru-RU" dirty="0" err="1">
                <a:latin typeface="+mj-lt"/>
              </a:rPr>
              <a:t>екенін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негіздегеннен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кейін</a:t>
            </a:r>
            <a:r>
              <a:rPr lang="ru-RU" dirty="0">
                <a:latin typeface="+mj-lt"/>
              </a:rPr>
              <a:t>  40-шы </a:t>
            </a:r>
            <a:r>
              <a:rPr lang="ru-RU" dirty="0" err="1">
                <a:latin typeface="+mj-lt"/>
              </a:rPr>
              <a:t>жылдары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пайда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болды</a:t>
            </a:r>
            <a:r>
              <a:rPr lang="ru-RU" dirty="0">
                <a:latin typeface="+mj-lt"/>
              </a:rPr>
              <a:t>. </a:t>
            </a:r>
            <a:r>
              <a:rPr lang="ru-RU" dirty="0" err="1">
                <a:latin typeface="+mj-lt"/>
              </a:rPr>
              <a:t>Соңында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гистосәйкестілік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жүйесінің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шекарасында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басты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трансплантациялық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антигендерді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бақылайтын</a:t>
            </a:r>
            <a:r>
              <a:rPr lang="ru-RU" dirty="0">
                <a:latin typeface="+mj-lt"/>
              </a:rPr>
              <a:t> гендер </a:t>
            </a:r>
            <a:r>
              <a:rPr lang="ru-RU" dirty="0" err="1">
                <a:latin typeface="+mj-lt"/>
              </a:rPr>
              <a:t>ғана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емес</a:t>
            </a:r>
            <a:r>
              <a:rPr lang="ru-RU" dirty="0">
                <a:latin typeface="+mj-lt"/>
              </a:rPr>
              <a:t>, </a:t>
            </a:r>
            <a:r>
              <a:rPr lang="ru-RU" dirty="0" err="1">
                <a:latin typeface="+mj-lt"/>
              </a:rPr>
              <a:t>сонымен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қоса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белгілі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бір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нақты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антигенге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иммунды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жауаптың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деңгейін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анықтайтын</a:t>
            </a:r>
            <a:r>
              <a:rPr lang="ru-RU" dirty="0">
                <a:latin typeface="+mj-lt"/>
              </a:rPr>
              <a:t> гендер де </a:t>
            </a:r>
            <a:r>
              <a:rPr lang="ru-RU" dirty="0" err="1">
                <a:latin typeface="+mj-lt"/>
              </a:rPr>
              <a:t>анықталған</a:t>
            </a:r>
            <a:r>
              <a:rPr lang="ru-RU" dirty="0">
                <a:latin typeface="+mj-lt"/>
              </a:rPr>
              <a:t>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t="17116"/>
          <a:stretch/>
        </p:blipFill>
        <p:spPr>
          <a:xfrm>
            <a:off x="6356839" y="1554253"/>
            <a:ext cx="5184218" cy="2526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509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4973" y="1455424"/>
            <a:ext cx="11552936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>
                <a:latin typeface="+mj-lt"/>
              </a:rPr>
              <a:t>HLA</a:t>
            </a:r>
            <a:r>
              <a:rPr lang="en-US" dirty="0">
                <a:latin typeface="+mj-lt"/>
              </a:rPr>
              <a:t> –</a:t>
            </a:r>
            <a:r>
              <a:rPr lang="ru-RU" dirty="0" err="1">
                <a:latin typeface="+mj-lt"/>
              </a:rPr>
              <a:t>жүйен</a:t>
            </a:r>
            <a:r>
              <a:rPr lang="en-US" dirty="0" err="1">
                <a:latin typeface="+mj-lt"/>
              </a:rPr>
              <a:t>i</a:t>
            </a:r>
            <a:r>
              <a:rPr lang="ru-RU" dirty="0">
                <a:latin typeface="+mj-lt"/>
              </a:rPr>
              <a:t>ң гендер</a:t>
            </a:r>
            <a:r>
              <a:rPr lang="en-US" dirty="0" err="1">
                <a:latin typeface="+mj-lt"/>
              </a:rPr>
              <a:t>i</a:t>
            </a:r>
            <a:r>
              <a:rPr lang="en-US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трансплантациялық</a:t>
            </a:r>
            <a:r>
              <a:rPr lang="ru-RU" dirty="0">
                <a:latin typeface="+mj-lt"/>
              </a:rPr>
              <a:t> (т</a:t>
            </a:r>
            <a:r>
              <a:rPr lang="en-US" dirty="0" err="1">
                <a:latin typeface="+mj-lt"/>
              </a:rPr>
              <a:t>i</a:t>
            </a:r>
            <a:r>
              <a:rPr lang="ru-RU" dirty="0" err="1">
                <a:latin typeface="+mj-lt"/>
              </a:rPr>
              <a:t>нсәйкест</a:t>
            </a:r>
            <a:r>
              <a:rPr lang="en-US" dirty="0" err="1">
                <a:latin typeface="+mj-lt"/>
              </a:rPr>
              <a:t>i</a:t>
            </a:r>
            <a:r>
              <a:rPr lang="en-US" dirty="0">
                <a:latin typeface="+mj-lt"/>
              </a:rPr>
              <a:t>) </a:t>
            </a:r>
            <a:r>
              <a:rPr lang="ru-RU" dirty="0" err="1">
                <a:latin typeface="+mj-lt"/>
              </a:rPr>
              <a:t>антигендерд</a:t>
            </a:r>
            <a:r>
              <a:rPr lang="en-US" dirty="0" err="1">
                <a:latin typeface="+mj-lt"/>
              </a:rPr>
              <a:t>i</a:t>
            </a:r>
            <a:r>
              <a:rPr lang="ru-RU" dirty="0">
                <a:latin typeface="+mj-lt"/>
              </a:rPr>
              <a:t>ң </a:t>
            </a:r>
            <a:r>
              <a:rPr lang="ru-RU" dirty="0" err="1">
                <a:latin typeface="+mj-lt"/>
              </a:rPr>
              <a:t>жасалуын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бақылайды</a:t>
            </a:r>
            <a:r>
              <a:rPr lang="ru-RU" dirty="0">
                <a:latin typeface="+mj-lt"/>
              </a:rPr>
              <a:t>. </a:t>
            </a:r>
            <a:endParaRPr lang="ru-RU" dirty="0" smtClean="0">
              <a:latin typeface="+mj-lt"/>
            </a:endParaRPr>
          </a:p>
          <a:p>
            <a:pPr algn="just"/>
            <a:r>
              <a:rPr lang="ru-RU" dirty="0" err="1" smtClean="0">
                <a:latin typeface="+mj-lt"/>
              </a:rPr>
              <a:t>Адамның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гистосәйкестіктің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басты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кешені</a:t>
            </a:r>
            <a:r>
              <a:rPr lang="ru-RU" dirty="0" smtClean="0">
                <a:latin typeface="+mj-lt"/>
              </a:rPr>
              <a:t> (</a:t>
            </a:r>
            <a:r>
              <a:rPr lang="en-US" dirty="0" smtClean="0">
                <a:latin typeface="+mj-lt"/>
              </a:rPr>
              <a:t>HLA — Human </a:t>
            </a:r>
            <a:r>
              <a:rPr lang="en-US" dirty="0" err="1" smtClean="0">
                <a:latin typeface="+mj-lt"/>
              </a:rPr>
              <a:t>Leucyties</a:t>
            </a:r>
            <a:r>
              <a:rPr lang="en-US" dirty="0" smtClean="0">
                <a:latin typeface="+mj-lt"/>
              </a:rPr>
              <a:t> Antigen-</a:t>
            </a:r>
            <a:r>
              <a:rPr lang="en-US" dirty="0" err="1" smtClean="0">
                <a:latin typeface="+mj-lt"/>
              </a:rPr>
              <a:t>sistem</a:t>
            </a:r>
            <a:r>
              <a:rPr lang="en-US" dirty="0" smtClean="0">
                <a:latin typeface="+mj-lt"/>
              </a:rPr>
              <a:t>) 6 – </a:t>
            </a:r>
            <a:r>
              <a:rPr lang="ru-RU" dirty="0" err="1" smtClean="0">
                <a:latin typeface="+mj-lt"/>
              </a:rPr>
              <a:t>хромосомада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орналасқан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өз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бетінше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олармен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кодталатын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өнімдер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арқылы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маңызды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биологиялық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қызметті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орындайды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бірінші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кезекте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иммунды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жауаптың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генетикалық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бақылауды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иммунды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жауапты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жүзеге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асыратын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әртүрлі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жасушалық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элементтердің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байланысын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қамтамасыз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ететін</a:t>
            </a:r>
            <a:r>
              <a:rPr lang="ru-RU" dirty="0" smtClean="0">
                <a:latin typeface="+mj-lt"/>
              </a:rPr>
              <a:t> гендер </a:t>
            </a:r>
            <a:r>
              <a:rPr lang="ru-RU" dirty="0" err="1" smtClean="0">
                <a:latin typeface="+mj-lt"/>
              </a:rPr>
              <a:t>кешенінен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тұрады</a:t>
            </a:r>
            <a:endParaRPr lang="kk-KZ" dirty="0" smtClean="0">
              <a:latin typeface="+mj-lt"/>
            </a:endParaRPr>
          </a:p>
          <a:p>
            <a:pPr algn="just"/>
            <a:r>
              <a:rPr lang="en-US" dirty="0" smtClean="0">
                <a:latin typeface="+mj-lt"/>
              </a:rPr>
              <a:t>HLA-</a:t>
            </a:r>
            <a:r>
              <a:rPr lang="ru-RU" dirty="0" err="1" smtClean="0">
                <a:latin typeface="+mj-lt"/>
              </a:rPr>
              <a:t>жүйес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адамның</a:t>
            </a:r>
            <a:r>
              <a:rPr lang="ru-RU" dirty="0" smtClean="0">
                <a:latin typeface="+mj-lt"/>
              </a:rPr>
              <a:t> 6 </a:t>
            </a:r>
            <a:r>
              <a:rPr lang="ru-RU" dirty="0" err="1" smtClean="0">
                <a:latin typeface="+mj-lt"/>
              </a:rPr>
              <a:t>хромосомасының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қысқа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иығында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орналасқан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оған</a:t>
            </a:r>
            <a:r>
              <a:rPr lang="ru-RU" dirty="0" smtClean="0">
                <a:latin typeface="+mj-lt"/>
              </a:rPr>
              <a:t> 5 локус </a:t>
            </a:r>
            <a:r>
              <a:rPr lang="ru-RU" dirty="0" err="1" smtClean="0">
                <a:latin typeface="+mj-lt"/>
              </a:rPr>
              <a:t>кіреді</a:t>
            </a:r>
            <a:r>
              <a:rPr lang="ru-RU" dirty="0" smtClean="0">
                <a:latin typeface="+mj-lt"/>
              </a:rPr>
              <a:t>: </a:t>
            </a:r>
            <a:r>
              <a:rPr lang="en-US" dirty="0" smtClean="0">
                <a:latin typeface="+mj-lt"/>
              </a:rPr>
              <a:t>A, B, C, D, DR</a:t>
            </a:r>
            <a:r>
              <a:rPr lang="kk-KZ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Хромосоманың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центромерасынан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бастап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локустар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орналасуы</a:t>
            </a:r>
            <a:r>
              <a:rPr lang="ru-RU" dirty="0" smtClean="0">
                <a:latin typeface="+mj-lt"/>
              </a:rPr>
              <a:t>: </a:t>
            </a:r>
            <a:r>
              <a:rPr lang="en-US" dirty="0" smtClean="0">
                <a:latin typeface="+mj-lt"/>
              </a:rPr>
              <a:t>D (DP, DQ), DR, </a:t>
            </a:r>
            <a:r>
              <a:rPr lang="ru-RU" dirty="0" smtClean="0">
                <a:latin typeface="+mj-lt"/>
              </a:rPr>
              <a:t>В, С, А. </a:t>
            </a:r>
            <a:r>
              <a:rPr lang="ru-RU" dirty="0" err="1" smtClean="0">
                <a:latin typeface="+mj-lt"/>
              </a:rPr>
              <a:t>Әр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локусқа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гендерд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өте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көп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аллельд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к </a:t>
            </a:r>
            <a:r>
              <a:rPr lang="ru-RU" dirty="0" err="1" smtClean="0">
                <a:latin typeface="+mj-lt"/>
              </a:rPr>
              <a:t>варианттары</a:t>
            </a:r>
            <a:r>
              <a:rPr lang="ru-RU" dirty="0" smtClean="0">
                <a:latin typeface="+mj-lt"/>
              </a:rPr>
              <a:t> к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ред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оларды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арнайылықтары</a:t>
            </a:r>
            <a:r>
              <a:rPr lang="ru-RU" dirty="0" smtClean="0">
                <a:latin typeface="+mj-lt"/>
              </a:rPr>
              <a:t> (</a:t>
            </a:r>
            <a:r>
              <a:rPr lang="ru-RU" dirty="0" err="1" smtClean="0">
                <a:latin typeface="+mj-lt"/>
              </a:rPr>
              <a:t>ерекшеліктері</a:t>
            </a:r>
            <a:r>
              <a:rPr lang="ru-RU" dirty="0" smtClean="0">
                <a:latin typeface="+mj-lt"/>
              </a:rPr>
              <a:t>) </a:t>
            </a:r>
            <a:r>
              <a:rPr lang="ru-RU" dirty="0" err="1" smtClean="0">
                <a:latin typeface="+mj-lt"/>
              </a:rPr>
              <a:t>деп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атайды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арабша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цифрлармен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белг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лейд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Қаз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рг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кезде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жақсы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зерттелген</a:t>
            </a:r>
            <a:r>
              <a:rPr lang="ru-RU" dirty="0" smtClean="0">
                <a:latin typeface="+mj-lt"/>
              </a:rPr>
              <a:t> А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В </a:t>
            </a:r>
            <a:r>
              <a:rPr lang="ru-RU" dirty="0" err="1" smtClean="0">
                <a:latin typeface="+mj-lt"/>
              </a:rPr>
              <a:t>локустары</a:t>
            </a:r>
            <a:r>
              <a:rPr lang="ru-RU" dirty="0" smtClean="0">
                <a:latin typeface="+mj-lt"/>
              </a:rPr>
              <a:t>, осы </a:t>
            </a:r>
            <a:r>
              <a:rPr lang="ru-RU" dirty="0" err="1" smtClean="0">
                <a:latin typeface="+mj-lt"/>
              </a:rPr>
              <a:t>локустардың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көптеген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аллельдер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анықталған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Қазір</a:t>
            </a:r>
            <a:r>
              <a:rPr lang="ru-RU" dirty="0" smtClean="0">
                <a:latin typeface="+mj-lt"/>
              </a:rPr>
              <a:t> А </a:t>
            </a:r>
            <a:r>
              <a:rPr lang="ru-RU" dirty="0" err="1" smtClean="0">
                <a:latin typeface="+mj-lt"/>
              </a:rPr>
              <a:t>локусында</a:t>
            </a:r>
            <a:r>
              <a:rPr lang="ru-RU" dirty="0" smtClean="0">
                <a:latin typeface="+mj-lt"/>
              </a:rPr>
              <a:t> 60-тан аса, В-</a:t>
            </a:r>
            <a:r>
              <a:rPr lang="ru-RU" dirty="0" err="1" smtClean="0">
                <a:latin typeface="+mj-lt"/>
              </a:rPr>
              <a:t>локусында</a:t>
            </a:r>
            <a:r>
              <a:rPr lang="ru-RU" dirty="0" smtClean="0">
                <a:latin typeface="+mj-lt"/>
              </a:rPr>
              <a:t> 136, С-</a:t>
            </a:r>
            <a:r>
              <a:rPr lang="ru-RU" dirty="0" err="1" smtClean="0">
                <a:latin typeface="+mj-lt"/>
              </a:rPr>
              <a:t>локусында</a:t>
            </a:r>
            <a:r>
              <a:rPr lang="ru-RU" dirty="0" smtClean="0">
                <a:latin typeface="+mj-lt"/>
              </a:rPr>
              <a:t> 38 </a:t>
            </a:r>
            <a:r>
              <a:rPr lang="ru-RU" dirty="0" err="1" smtClean="0">
                <a:latin typeface="+mj-lt"/>
              </a:rPr>
              <a:t>аллельдер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анықталған</a:t>
            </a:r>
            <a:r>
              <a:rPr lang="ru-RU" dirty="0" smtClean="0">
                <a:latin typeface="+mj-lt"/>
              </a:rPr>
              <a:t>. </a:t>
            </a:r>
            <a:r>
              <a:rPr lang="en-US" dirty="0" smtClean="0">
                <a:latin typeface="+mj-lt"/>
              </a:rPr>
              <a:t>D </a:t>
            </a:r>
            <a:r>
              <a:rPr lang="ru-RU" dirty="0" err="1" smtClean="0">
                <a:latin typeface="+mj-lt"/>
              </a:rPr>
              <a:t>локустың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өз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2 </a:t>
            </a:r>
            <a:r>
              <a:rPr lang="ru-RU" dirty="0" err="1" smtClean="0">
                <a:latin typeface="+mj-lt"/>
              </a:rPr>
              <a:t>локустан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тұрады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соның</a:t>
            </a:r>
            <a:r>
              <a:rPr lang="ru-RU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ш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нде</a:t>
            </a:r>
            <a:r>
              <a:rPr lang="ru-RU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DQ, DP. DR- </a:t>
            </a:r>
            <a:r>
              <a:rPr lang="ru-RU" dirty="0" err="1" smtClean="0">
                <a:latin typeface="+mj-lt"/>
              </a:rPr>
              <a:t>локусына</a:t>
            </a:r>
            <a:r>
              <a:rPr lang="ru-RU" dirty="0" smtClean="0">
                <a:latin typeface="+mj-lt"/>
              </a:rPr>
              <a:t> - 139 аллель к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ред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, DQ – 40 </a:t>
            </a:r>
            <a:r>
              <a:rPr lang="ru-RU" dirty="0" smtClean="0">
                <a:latin typeface="+mj-lt"/>
              </a:rPr>
              <a:t>аса, </a:t>
            </a:r>
            <a:r>
              <a:rPr lang="en-US" dirty="0" smtClean="0">
                <a:latin typeface="+mj-lt"/>
              </a:rPr>
              <a:t>DP – 80 </a:t>
            </a:r>
            <a:r>
              <a:rPr lang="ru-RU" dirty="0" err="1" smtClean="0">
                <a:latin typeface="+mj-lt"/>
              </a:rPr>
              <a:t>шақты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аллельдер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анықталған</a:t>
            </a:r>
            <a:r>
              <a:rPr lang="kk-KZ" dirty="0" smtClean="0">
                <a:latin typeface="+mj-lt"/>
              </a:rPr>
              <a:t>.</a:t>
            </a:r>
            <a:endParaRPr lang="ru-RU" dirty="0">
              <a:latin typeface="+mj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5713" y="4712677"/>
            <a:ext cx="6480895" cy="1582615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98709" y="257329"/>
            <a:ext cx="11379200" cy="758952"/>
          </a:xfrm>
        </p:spPr>
        <p:txBody>
          <a:bodyPr/>
          <a:lstStyle/>
          <a:p>
            <a:r>
              <a:rPr lang="en-US" sz="3600" b="1" dirty="0"/>
              <a:t>HLA-</a:t>
            </a:r>
            <a:r>
              <a:rPr lang="ru-RU" sz="3600" b="1" dirty="0" err="1"/>
              <a:t>комплексінің</a:t>
            </a:r>
            <a:r>
              <a:rPr lang="ru-RU" sz="3600" b="1" dirty="0"/>
              <a:t> </a:t>
            </a:r>
            <a:r>
              <a:rPr lang="ru-RU" sz="3600" b="1" dirty="0" err="1" smtClean="0"/>
              <a:t>құрылысы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8115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06670" y="929203"/>
            <a:ext cx="108848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HLA-</a:t>
            </a:r>
            <a:r>
              <a:rPr lang="ru-RU" dirty="0" smtClean="0">
                <a:latin typeface="+mj-lt"/>
              </a:rPr>
              <a:t>комплекс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не </a:t>
            </a:r>
            <a:r>
              <a:rPr lang="ru-RU" dirty="0" err="1" smtClean="0">
                <a:latin typeface="+mj-lt"/>
              </a:rPr>
              <a:t>үш</a:t>
            </a:r>
            <a:r>
              <a:rPr lang="ru-RU" dirty="0" smtClean="0">
                <a:latin typeface="+mj-lt"/>
              </a:rPr>
              <a:t> гендер </a:t>
            </a:r>
            <a:r>
              <a:rPr lang="ru-RU" dirty="0" err="1" smtClean="0">
                <a:latin typeface="+mj-lt"/>
              </a:rPr>
              <a:t>кластары</a:t>
            </a:r>
            <a:r>
              <a:rPr lang="ru-RU" dirty="0" smtClean="0">
                <a:latin typeface="+mj-lt"/>
              </a:rPr>
              <a:t> к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ред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, </a:t>
            </a:r>
            <a:r>
              <a:rPr lang="ru-RU" dirty="0" smtClean="0">
                <a:latin typeface="+mj-lt"/>
              </a:rPr>
              <a:t>ал </a:t>
            </a:r>
            <a:r>
              <a:rPr lang="ru-RU" dirty="0" err="1" smtClean="0">
                <a:latin typeface="+mj-lt"/>
              </a:rPr>
              <a:t>трансплантациялық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антигендеріне</a:t>
            </a:r>
            <a:r>
              <a:rPr lang="ru-RU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I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II </a:t>
            </a:r>
            <a:r>
              <a:rPr lang="ru-RU" dirty="0" err="1" smtClean="0">
                <a:latin typeface="+mj-lt"/>
              </a:rPr>
              <a:t>класқа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жататын</a:t>
            </a:r>
            <a:r>
              <a:rPr lang="ru-RU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HLA-</a:t>
            </a:r>
            <a:r>
              <a:rPr lang="ru-RU" dirty="0" err="1" smtClean="0">
                <a:latin typeface="+mj-lt"/>
              </a:rPr>
              <a:t>антигендері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жатады</a:t>
            </a:r>
            <a:r>
              <a:rPr lang="ru-RU" dirty="0" smtClean="0">
                <a:latin typeface="+mj-lt"/>
              </a:rPr>
              <a:t>.</a:t>
            </a:r>
            <a:endParaRPr lang="kk-KZ" dirty="0" smtClean="0">
              <a:latin typeface="+mj-l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HLA </a:t>
            </a:r>
            <a:r>
              <a:rPr lang="ru-RU" dirty="0" err="1" smtClean="0">
                <a:latin typeface="+mj-lt"/>
              </a:rPr>
              <a:t>жүйесінің</a:t>
            </a:r>
            <a:r>
              <a:rPr lang="ru-RU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I </a:t>
            </a:r>
            <a:r>
              <a:rPr lang="ru-RU" dirty="0" smtClean="0">
                <a:latin typeface="+mj-lt"/>
              </a:rPr>
              <a:t>класс </a:t>
            </a:r>
            <a:r>
              <a:rPr lang="ru-RU" dirty="0" err="1" smtClean="0">
                <a:latin typeface="+mj-lt"/>
              </a:rPr>
              <a:t>антигендері</a:t>
            </a:r>
            <a:r>
              <a:rPr lang="ru-RU" dirty="0" smtClean="0">
                <a:latin typeface="+mj-lt"/>
              </a:rPr>
              <a:t> – </a:t>
            </a:r>
            <a:r>
              <a:rPr lang="ru-RU" dirty="0" err="1" smtClean="0">
                <a:latin typeface="+mj-lt"/>
              </a:rPr>
              <a:t>екі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ковалентсіз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байланысқан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полипептидті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тізбектен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тұратын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полипептидтер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болып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келеді</a:t>
            </a:r>
            <a:r>
              <a:rPr lang="ru-RU" dirty="0" smtClean="0">
                <a:latin typeface="+mj-lt"/>
              </a:rPr>
              <a:t>; </a:t>
            </a:r>
            <a:r>
              <a:rPr lang="ru-RU" dirty="0" err="1" smtClean="0">
                <a:latin typeface="+mj-lt"/>
              </a:rPr>
              <a:t>олардың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бір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тізбегі</a:t>
            </a:r>
            <a:r>
              <a:rPr lang="ru-RU" dirty="0" smtClean="0">
                <a:latin typeface="+mj-lt"/>
              </a:rPr>
              <a:t> – </a:t>
            </a:r>
            <a:r>
              <a:rPr lang="ru-RU" dirty="0" err="1" smtClean="0">
                <a:latin typeface="+mj-lt"/>
              </a:rPr>
              <a:t>ауыр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полиморфты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молекулалық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деңгейі</a:t>
            </a:r>
            <a:r>
              <a:rPr lang="ru-RU" dirty="0" smtClean="0">
                <a:latin typeface="+mj-lt"/>
              </a:rPr>
              <a:t> 45 </a:t>
            </a:r>
            <a:r>
              <a:rPr lang="ru-RU" dirty="0" err="1" smtClean="0">
                <a:latin typeface="+mj-lt"/>
              </a:rPr>
              <a:t>кД</a:t>
            </a:r>
            <a:r>
              <a:rPr lang="ru-RU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HLA </a:t>
            </a:r>
            <a:r>
              <a:rPr lang="ru-RU" dirty="0" err="1" smtClean="0">
                <a:latin typeface="+mj-lt"/>
              </a:rPr>
              <a:t>жүйенің</a:t>
            </a:r>
            <a:r>
              <a:rPr lang="ru-RU" dirty="0" smtClean="0">
                <a:latin typeface="+mj-lt"/>
              </a:rPr>
              <a:t> гендер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мен </a:t>
            </a:r>
            <a:r>
              <a:rPr lang="ru-RU" dirty="0" err="1" smtClean="0">
                <a:latin typeface="+mj-lt"/>
              </a:rPr>
              <a:t>кодталған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трансмембраналық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гликопротеидке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жатады</a:t>
            </a:r>
            <a:r>
              <a:rPr lang="ru-RU" dirty="0" smtClean="0">
                <a:latin typeface="+mj-lt"/>
              </a:rPr>
              <a:t>; </a:t>
            </a:r>
            <a:r>
              <a:rPr lang="ru-RU" dirty="0" err="1" smtClean="0">
                <a:latin typeface="+mj-lt"/>
              </a:rPr>
              <a:t>екінші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тізбегі</a:t>
            </a:r>
            <a:r>
              <a:rPr lang="ru-RU" dirty="0" smtClean="0">
                <a:latin typeface="+mj-lt"/>
              </a:rPr>
              <a:t> – </a:t>
            </a:r>
            <a:r>
              <a:rPr lang="ru-RU" dirty="0" err="1" smtClean="0">
                <a:latin typeface="+mj-lt"/>
              </a:rPr>
              <a:t>хромосоманың</a:t>
            </a:r>
            <a:r>
              <a:rPr lang="ru-RU" dirty="0" smtClean="0">
                <a:latin typeface="+mj-lt"/>
              </a:rPr>
              <a:t> 15 </a:t>
            </a:r>
            <a:r>
              <a:rPr lang="ru-RU" dirty="0" err="1" smtClean="0">
                <a:latin typeface="+mj-lt"/>
              </a:rPr>
              <a:t>жұбының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жалғыз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локусымен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кодталған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молекулалық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деңгейі</a:t>
            </a:r>
            <a:r>
              <a:rPr lang="ru-RU" dirty="0" smtClean="0">
                <a:latin typeface="+mj-lt"/>
              </a:rPr>
              <a:t> 12 </a:t>
            </a:r>
            <a:r>
              <a:rPr lang="ru-RU" dirty="0" err="1" smtClean="0">
                <a:latin typeface="+mj-lt"/>
              </a:rPr>
              <a:t>кД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тұрақты</a:t>
            </a:r>
            <a:r>
              <a:rPr lang="ru-RU" dirty="0" smtClean="0">
                <a:latin typeface="+mj-lt"/>
              </a:rPr>
              <a:t> </a:t>
            </a:r>
            <a:r>
              <a:rPr lang="el-GR" dirty="0" smtClean="0">
                <a:latin typeface="+mj-lt"/>
              </a:rPr>
              <a:t>β-</a:t>
            </a:r>
            <a:r>
              <a:rPr lang="ru-RU" dirty="0" smtClean="0">
                <a:latin typeface="+mj-lt"/>
              </a:rPr>
              <a:t>микроглобулин </a:t>
            </a:r>
            <a:r>
              <a:rPr lang="ru-RU" dirty="0" err="1" smtClean="0">
                <a:latin typeface="+mj-lt"/>
              </a:rPr>
              <a:t>деп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аталатын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жеңіл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тізбекке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жатады</a:t>
            </a:r>
            <a:r>
              <a:rPr lang="ru-RU" dirty="0" smtClean="0">
                <a:latin typeface="+mj-lt"/>
              </a:rPr>
              <a:t>. </a:t>
            </a:r>
            <a:r>
              <a:rPr lang="en-US" dirty="0" smtClean="0">
                <a:latin typeface="+mj-lt"/>
              </a:rPr>
              <a:t>HLA-</a:t>
            </a:r>
            <a:r>
              <a:rPr lang="ru-RU" dirty="0" err="1" smtClean="0">
                <a:latin typeface="+mj-lt"/>
              </a:rPr>
              <a:t>антигендердің</a:t>
            </a:r>
            <a:r>
              <a:rPr lang="ru-RU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I </a:t>
            </a:r>
            <a:r>
              <a:rPr lang="ru-RU" dirty="0" err="1" smtClean="0">
                <a:latin typeface="+mj-lt"/>
              </a:rPr>
              <a:t>класының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химиялық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құрылысы</a:t>
            </a:r>
            <a:r>
              <a:rPr lang="ru-RU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II </a:t>
            </a:r>
            <a:r>
              <a:rPr lang="ru-RU" dirty="0" smtClean="0">
                <a:latin typeface="+mj-lt"/>
              </a:rPr>
              <a:t>класс </a:t>
            </a:r>
            <a:r>
              <a:rPr lang="ru-RU" dirty="0" err="1" smtClean="0">
                <a:latin typeface="+mj-lt"/>
              </a:rPr>
              <a:t>антигендерінің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құрылысынан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біраз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ерекшеленеді</a:t>
            </a:r>
            <a:r>
              <a:rPr lang="ru-RU" dirty="0" smtClean="0">
                <a:latin typeface="+mj-lt"/>
              </a:rPr>
              <a:t>. </a:t>
            </a:r>
            <a:r>
              <a:rPr lang="en-US" dirty="0" smtClean="0">
                <a:latin typeface="+mj-lt"/>
              </a:rPr>
              <a:t>HLA I </a:t>
            </a:r>
            <a:r>
              <a:rPr lang="ru-RU" dirty="0" smtClean="0">
                <a:latin typeface="+mj-lt"/>
              </a:rPr>
              <a:t>класс </a:t>
            </a:r>
            <a:r>
              <a:rPr lang="ru-RU" dirty="0" err="1" smtClean="0">
                <a:latin typeface="+mj-lt"/>
              </a:rPr>
              <a:t>гендері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трансплантациялық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антигендердің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синтезін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шақырушы</a:t>
            </a:r>
            <a:r>
              <a:rPr lang="ru-RU" dirty="0" smtClean="0">
                <a:latin typeface="+mj-lt"/>
              </a:rPr>
              <a:t> А, В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С </a:t>
            </a:r>
            <a:r>
              <a:rPr lang="ru-RU" dirty="0" err="1" smtClean="0">
                <a:latin typeface="+mj-lt"/>
              </a:rPr>
              <a:t>локустарына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бөлінеді</a:t>
            </a:r>
            <a:r>
              <a:rPr lang="ru-RU" dirty="0" smtClean="0">
                <a:latin typeface="+mj-lt"/>
              </a:rPr>
              <a:t>. </a:t>
            </a:r>
            <a:r>
              <a:rPr lang="en-US" dirty="0" smtClean="0">
                <a:latin typeface="+mj-lt"/>
              </a:rPr>
              <a:t>HLA I </a:t>
            </a:r>
            <a:r>
              <a:rPr lang="ru-RU" dirty="0" smtClean="0">
                <a:latin typeface="+mj-lt"/>
              </a:rPr>
              <a:t>класс </a:t>
            </a:r>
            <a:r>
              <a:rPr lang="ru-RU" dirty="0" err="1" smtClean="0">
                <a:latin typeface="+mj-lt"/>
              </a:rPr>
              <a:t>антигендері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барлық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ядролы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жасушаларда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экспрессияланған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соның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ішінде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Тлимфоциттерде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олар</a:t>
            </a:r>
            <a:r>
              <a:rPr lang="ru-RU" dirty="0" smtClean="0">
                <a:latin typeface="+mj-lt"/>
              </a:rPr>
              <a:t> “</a:t>
            </a:r>
            <a:r>
              <a:rPr lang="ru-RU" dirty="0" err="1" smtClean="0">
                <a:latin typeface="+mj-lt"/>
              </a:rPr>
              <a:t>өз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к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н” </a:t>
            </a:r>
            <a:r>
              <a:rPr lang="ru-RU" dirty="0" err="1" smtClean="0">
                <a:latin typeface="+mj-lt"/>
              </a:rPr>
              <a:t>тануда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ең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маңызды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қызмет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атқарады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өйткені</a:t>
            </a:r>
            <a:r>
              <a:rPr lang="ru-RU" dirty="0" smtClean="0">
                <a:latin typeface="+mj-lt"/>
              </a:rPr>
              <a:t> Т-киллер </a:t>
            </a:r>
            <a:r>
              <a:rPr lang="ru-RU" dirty="0" err="1" smtClean="0">
                <a:latin typeface="+mj-lt"/>
              </a:rPr>
              <a:t>антигендік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детерминанталарды</a:t>
            </a:r>
            <a:r>
              <a:rPr lang="ru-RU" dirty="0" smtClean="0">
                <a:latin typeface="+mj-lt"/>
              </a:rPr>
              <a:t> тек </a:t>
            </a:r>
            <a:r>
              <a:rPr lang="en-US" dirty="0" smtClean="0">
                <a:latin typeface="+mj-lt"/>
              </a:rPr>
              <a:t>HLA I </a:t>
            </a:r>
            <a:r>
              <a:rPr lang="ru-RU" dirty="0" smtClean="0">
                <a:latin typeface="+mj-lt"/>
              </a:rPr>
              <a:t>класс </a:t>
            </a:r>
            <a:r>
              <a:rPr lang="ru-RU" dirty="0" err="1" smtClean="0">
                <a:latin typeface="+mj-lt"/>
              </a:rPr>
              <a:t>антигендерімен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қосып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таниды</a:t>
            </a:r>
            <a:r>
              <a:rPr lang="ru-RU" dirty="0" smtClean="0"/>
              <a:t>. </a:t>
            </a:r>
            <a:endParaRPr lang="ru-RU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42638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0291" y="430823"/>
            <a:ext cx="1121898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 smtClean="0">
                <a:latin typeface="+mj-lt"/>
              </a:rPr>
              <a:t>HLA II </a:t>
            </a:r>
            <a:r>
              <a:rPr lang="ru-RU" dirty="0" smtClean="0">
                <a:latin typeface="+mj-lt"/>
              </a:rPr>
              <a:t>класс гендер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не </a:t>
            </a:r>
            <a:r>
              <a:rPr lang="en-US" dirty="0" smtClean="0">
                <a:latin typeface="+mj-lt"/>
              </a:rPr>
              <a:t>DQ, DP, DR-</a:t>
            </a:r>
            <a:r>
              <a:rPr lang="ru-RU" dirty="0" err="1" smtClean="0">
                <a:latin typeface="+mj-lt"/>
              </a:rPr>
              <a:t>локустарының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гендері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кіреді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Ол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гендердің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арасында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иммундық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жауаптың</a:t>
            </a:r>
            <a:r>
              <a:rPr lang="ru-RU" dirty="0" smtClean="0">
                <a:latin typeface="+mj-lt"/>
              </a:rPr>
              <a:t> гендер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(</a:t>
            </a:r>
            <a:r>
              <a:rPr lang="ru-RU" dirty="0" err="1" smtClean="0">
                <a:latin typeface="+mj-lt"/>
              </a:rPr>
              <a:t>иммунды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жауаптық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иммунды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супрессиялық</a:t>
            </a:r>
            <a:r>
              <a:rPr lang="ru-RU" dirty="0" smtClean="0">
                <a:latin typeface="+mj-lt"/>
              </a:rPr>
              <a:t> - </a:t>
            </a:r>
            <a:r>
              <a:rPr lang="en-US" dirty="0" err="1" smtClean="0">
                <a:latin typeface="+mj-lt"/>
              </a:rPr>
              <a:t>Ir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Is-</a:t>
            </a:r>
            <a:r>
              <a:rPr lang="ru-RU" dirty="0" smtClean="0">
                <a:latin typeface="+mj-lt"/>
              </a:rPr>
              <a:t>гендер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), </a:t>
            </a:r>
            <a:r>
              <a:rPr lang="ru-RU" dirty="0" err="1" smtClean="0">
                <a:latin typeface="+mj-lt"/>
              </a:rPr>
              <a:t>оның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күшін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реттейтін</a:t>
            </a:r>
            <a:r>
              <a:rPr lang="ru-RU" dirty="0" smtClean="0">
                <a:latin typeface="+mj-lt"/>
              </a:rPr>
              <a:t> гендер </a:t>
            </a:r>
            <a:r>
              <a:rPr lang="ru-RU" dirty="0" err="1" smtClean="0">
                <a:latin typeface="+mj-lt"/>
              </a:rPr>
              <a:t>жатады</a:t>
            </a:r>
            <a:r>
              <a:rPr lang="ru-RU" dirty="0" smtClean="0">
                <a:latin typeface="+mj-lt"/>
              </a:rPr>
              <a:t>. </a:t>
            </a:r>
            <a:r>
              <a:rPr lang="en-US" dirty="0" smtClean="0">
                <a:latin typeface="+mj-lt"/>
              </a:rPr>
              <a:t>HLA II </a:t>
            </a:r>
            <a:r>
              <a:rPr lang="ru-RU" dirty="0" smtClean="0">
                <a:latin typeface="+mj-lt"/>
              </a:rPr>
              <a:t>класс </a:t>
            </a:r>
            <a:r>
              <a:rPr lang="ru-RU" dirty="0" err="1" smtClean="0">
                <a:latin typeface="+mj-lt"/>
              </a:rPr>
              <a:t>антигендер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көбірек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Влимфоциттерде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макроцагтарда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дендритті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Лангерганс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жасушаларында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тағы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басқа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белсендірілген</a:t>
            </a:r>
            <a:r>
              <a:rPr lang="ru-RU" dirty="0" smtClean="0">
                <a:latin typeface="+mj-lt"/>
              </a:rPr>
              <a:t> Т-</a:t>
            </a:r>
            <a:r>
              <a:rPr lang="ru-RU" dirty="0" err="1" smtClean="0">
                <a:latin typeface="+mj-lt"/>
              </a:rPr>
              <a:t>лимфоциттерде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арнайылықтанған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эпителиоциттерде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т.б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жасушаларда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орналасқан</a:t>
            </a:r>
            <a:r>
              <a:rPr lang="ru-RU" dirty="0" smtClean="0">
                <a:latin typeface="+mj-lt"/>
              </a:rPr>
              <a:t>. 184 </a:t>
            </a:r>
            <a:r>
              <a:rPr lang="ru-RU" dirty="0" err="1" smtClean="0">
                <a:latin typeface="+mj-lt"/>
              </a:rPr>
              <a:t>Иммунхабарлы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жасушалардың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жасушааралық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байланыстағы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маңызды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рөлінен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басқа</a:t>
            </a:r>
            <a:r>
              <a:rPr lang="ru-RU" dirty="0" smtClean="0">
                <a:latin typeface="+mj-lt"/>
              </a:rPr>
              <a:t>, </a:t>
            </a:r>
            <a:r>
              <a:rPr lang="en-US" dirty="0" smtClean="0">
                <a:latin typeface="+mj-lt"/>
              </a:rPr>
              <a:t>HLA II </a:t>
            </a:r>
            <a:r>
              <a:rPr lang="ru-RU" dirty="0" smtClean="0">
                <a:latin typeface="+mj-lt"/>
              </a:rPr>
              <a:t>класс </a:t>
            </a:r>
            <a:r>
              <a:rPr lang="ru-RU" dirty="0" err="1" smtClean="0">
                <a:latin typeface="+mj-lt"/>
              </a:rPr>
              <a:t>антигендер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антигенді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таныстыруда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иммунды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жауап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шақыруында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маңызды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рөл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атқарады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бұл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кезде</a:t>
            </a:r>
            <a:r>
              <a:rPr lang="ru-RU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HLA II </a:t>
            </a:r>
            <a:r>
              <a:rPr lang="ru-RU" dirty="0" smtClean="0">
                <a:latin typeface="+mj-lt"/>
              </a:rPr>
              <a:t>класс </a:t>
            </a:r>
            <a:r>
              <a:rPr lang="ru-RU" dirty="0" err="1" smtClean="0">
                <a:latin typeface="+mj-lt"/>
              </a:rPr>
              <a:t>молекулаларымен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бірге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таныстырылатын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бөгде</a:t>
            </a:r>
            <a:r>
              <a:rPr lang="ru-RU" dirty="0" smtClean="0">
                <a:latin typeface="+mj-lt"/>
              </a:rPr>
              <a:t> антиген тек </a:t>
            </a:r>
            <a:r>
              <a:rPr lang="ru-RU" dirty="0" err="1" smtClean="0">
                <a:latin typeface="+mj-lt"/>
              </a:rPr>
              <a:t>Тхелпер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субпопуляциясымен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танылады</a:t>
            </a:r>
            <a:r>
              <a:rPr lang="ru-RU" dirty="0" smtClean="0">
                <a:latin typeface="+mj-lt"/>
              </a:rPr>
              <a:t>. </a:t>
            </a:r>
          </a:p>
          <a:p>
            <a:pPr algn="just"/>
            <a:r>
              <a:rPr lang="en-US" dirty="0" smtClean="0">
                <a:latin typeface="+mj-lt"/>
              </a:rPr>
              <a:t>XX </a:t>
            </a:r>
            <a:r>
              <a:rPr lang="ru-RU" dirty="0" err="1" smtClean="0">
                <a:latin typeface="+mj-lt"/>
              </a:rPr>
              <a:t>ғасырдың</a:t>
            </a:r>
            <a:r>
              <a:rPr lang="ru-RU" dirty="0" smtClean="0">
                <a:latin typeface="+mj-lt"/>
              </a:rPr>
              <a:t> 60-жылдарында </a:t>
            </a:r>
            <a:r>
              <a:rPr lang="ru-RU" dirty="0" err="1" smtClean="0">
                <a:latin typeface="+mj-lt"/>
              </a:rPr>
              <a:t>иммунды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жауаптың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гистосәйкестік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антигендерімен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байланысқан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генетикалық</a:t>
            </a:r>
            <a:r>
              <a:rPr lang="ru-RU" dirty="0" smtClean="0">
                <a:latin typeface="+mj-lt"/>
              </a:rPr>
              <a:t> рестрикция феномены </a:t>
            </a:r>
            <a:r>
              <a:rPr lang="ru-RU" dirty="0" err="1" smtClean="0">
                <a:latin typeface="+mj-lt"/>
              </a:rPr>
              <a:t>ашылған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Оның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негізі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бойынша</a:t>
            </a:r>
            <a:r>
              <a:rPr lang="ru-RU" dirty="0" smtClean="0">
                <a:latin typeface="+mj-lt"/>
              </a:rPr>
              <a:t>, Т-</a:t>
            </a:r>
            <a:r>
              <a:rPr lang="ru-RU" dirty="0" err="1" smtClean="0">
                <a:latin typeface="+mj-lt"/>
              </a:rPr>
              <a:t>хелперлер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бөгде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антигенді</a:t>
            </a:r>
            <a:r>
              <a:rPr lang="ru-RU" dirty="0" smtClean="0">
                <a:latin typeface="+mj-lt"/>
              </a:rPr>
              <a:t> тек </a:t>
            </a:r>
            <a:r>
              <a:rPr lang="ru-RU" dirty="0" err="1" smtClean="0">
                <a:latin typeface="+mj-lt"/>
              </a:rPr>
              <a:t>өз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организмнің</a:t>
            </a:r>
            <a:r>
              <a:rPr lang="ru-RU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HLA II </a:t>
            </a:r>
            <a:r>
              <a:rPr lang="ru-RU" dirty="0" smtClean="0">
                <a:latin typeface="+mj-lt"/>
              </a:rPr>
              <a:t>класс </a:t>
            </a:r>
            <a:r>
              <a:rPr lang="ru-RU" dirty="0" err="1" smtClean="0">
                <a:latin typeface="+mj-lt"/>
              </a:rPr>
              <a:t>антигендерімен</a:t>
            </a:r>
            <a:r>
              <a:rPr lang="ru-RU" dirty="0" smtClean="0">
                <a:latin typeface="+mj-lt"/>
              </a:rPr>
              <a:t> комплекс </a:t>
            </a:r>
            <a:r>
              <a:rPr lang="ru-RU" dirty="0" err="1" smtClean="0">
                <a:latin typeface="+mj-lt"/>
              </a:rPr>
              <a:t>түрінде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ғана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тануына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кабілеті</a:t>
            </a:r>
            <a:r>
              <a:rPr lang="ru-RU" dirty="0" smtClean="0">
                <a:latin typeface="+mj-lt"/>
              </a:rPr>
              <a:t> бар </a:t>
            </a:r>
            <a:r>
              <a:rPr lang="ru-RU" dirty="0" err="1" smtClean="0">
                <a:latin typeface="+mj-lt"/>
              </a:rPr>
              <a:t>екені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анықталған</a:t>
            </a:r>
            <a:endParaRPr lang="ru-RU" dirty="0" smtClean="0">
              <a:latin typeface="+mj-lt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 smtClean="0">
                <a:latin typeface="+mj-lt"/>
              </a:rPr>
              <a:t>HLA III </a:t>
            </a:r>
            <a:r>
              <a:rPr lang="ru-RU" dirty="0" smtClean="0">
                <a:latin typeface="+mj-lt"/>
              </a:rPr>
              <a:t>класс </a:t>
            </a:r>
            <a:r>
              <a:rPr lang="ru-RU" dirty="0" err="1" smtClean="0">
                <a:latin typeface="+mj-lt"/>
              </a:rPr>
              <a:t>антигендерге</a:t>
            </a:r>
            <a:r>
              <a:rPr lang="ru-RU" dirty="0" smtClean="0">
                <a:latin typeface="+mj-lt"/>
              </a:rPr>
              <a:t> комплемент </a:t>
            </a:r>
            <a:r>
              <a:rPr lang="ru-RU" dirty="0" err="1" smtClean="0">
                <a:latin typeface="+mj-lt"/>
              </a:rPr>
              <a:t>жүйесінің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нәруыздары</a:t>
            </a:r>
            <a:r>
              <a:rPr lang="ru-RU" dirty="0" smtClean="0">
                <a:latin typeface="+mj-lt"/>
              </a:rPr>
              <a:t> (С2, С4 – </a:t>
            </a:r>
            <a:r>
              <a:rPr lang="ru-RU" dirty="0" err="1" smtClean="0">
                <a:latin typeface="+mj-lt"/>
              </a:rPr>
              <a:t>комплементт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компоненттер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) </a:t>
            </a:r>
            <a:r>
              <a:rPr lang="ru-RU" dirty="0" smtClean="0">
                <a:latin typeface="+mj-lt"/>
              </a:rPr>
              <a:t>мен В</a:t>
            </a:r>
            <a:r>
              <a:rPr lang="en-US" dirty="0" smtClean="0">
                <a:latin typeface="+mj-lt"/>
              </a:rPr>
              <a:t>f – </a:t>
            </a:r>
            <a:r>
              <a:rPr lang="ru-RU" dirty="0" err="1" smtClean="0">
                <a:latin typeface="+mj-lt"/>
              </a:rPr>
              <a:t>пропердин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жүйес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н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Вфакторы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жатады</a:t>
            </a:r>
            <a:r>
              <a:rPr lang="ru-RU" dirty="0" smtClean="0">
                <a:latin typeface="+mj-lt"/>
              </a:rPr>
              <a:t>. С2 мен </a:t>
            </a:r>
            <a:r>
              <a:rPr lang="ru-RU" dirty="0" err="1" smtClean="0">
                <a:latin typeface="+mj-lt"/>
              </a:rPr>
              <a:t>пропердиндік</a:t>
            </a:r>
            <a:r>
              <a:rPr lang="ru-RU" dirty="0" smtClean="0">
                <a:latin typeface="+mj-lt"/>
              </a:rPr>
              <a:t> фактор – </a:t>
            </a:r>
            <a:r>
              <a:rPr lang="ru-RU" dirty="0" err="1" smtClean="0">
                <a:latin typeface="+mj-lt"/>
              </a:rPr>
              <a:t>молекулалық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деңгейі</a:t>
            </a:r>
            <a:r>
              <a:rPr lang="ru-RU" dirty="0" smtClean="0">
                <a:latin typeface="+mj-lt"/>
              </a:rPr>
              <a:t> 100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90 </a:t>
            </a:r>
            <a:r>
              <a:rPr lang="ru-RU" dirty="0" err="1" smtClean="0">
                <a:latin typeface="+mj-lt"/>
              </a:rPr>
              <a:t>кД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тұратын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протеиндердің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бірлікті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пептидтік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тізбектері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болып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келеді</a:t>
            </a:r>
            <a:r>
              <a:rPr lang="ru-RU" dirty="0" smtClean="0">
                <a:latin typeface="+mj-lt"/>
              </a:rPr>
              <a:t>. С4 – </a:t>
            </a:r>
            <a:r>
              <a:rPr lang="ru-RU" dirty="0" err="1" smtClean="0">
                <a:latin typeface="+mj-lt"/>
              </a:rPr>
              <a:t>дисульфидтік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көпірмен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байланысқан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үш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тізбектен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тұрады</a:t>
            </a:r>
            <a:r>
              <a:rPr lang="ru-RU" dirty="0" smtClean="0">
                <a:latin typeface="+mj-lt"/>
              </a:rPr>
              <a:t>: 95 </a:t>
            </a:r>
            <a:r>
              <a:rPr lang="ru-RU" dirty="0" err="1" smtClean="0">
                <a:latin typeface="+mj-lt"/>
              </a:rPr>
              <a:t>кД</a:t>
            </a:r>
            <a:r>
              <a:rPr lang="ru-RU" dirty="0" smtClean="0">
                <a:latin typeface="+mj-lt"/>
              </a:rPr>
              <a:t>-қ </a:t>
            </a:r>
            <a:r>
              <a:rPr lang="el-GR" dirty="0" smtClean="0">
                <a:latin typeface="+mj-lt"/>
              </a:rPr>
              <a:t>α –</a:t>
            </a:r>
            <a:r>
              <a:rPr lang="ru-RU" dirty="0" err="1" smtClean="0">
                <a:latin typeface="+mj-lt"/>
              </a:rPr>
              <a:t>тізбек</a:t>
            </a:r>
            <a:r>
              <a:rPr lang="ru-RU" dirty="0" smtClean="0">
                <a:latin typeface="+mj-lt"/>
              </a:rPr>
              <a:t>, 75 </a:t>
            </a:r>
            <a:r>
              <a:rPr lang="ru-RU" dirty="0" err="1" smtClean="0">
                <a:latin typeface="+mj-lt"/>
              </a:rPr>
              <a:t>кД</a:t>
            </a:r>
            <a:r>
              <a:rPr lang="ru-RU" dirty="0" smtClean="0">
                <a:latin typeface="+mj-lt"/>
              </a:rPr>
              <a:t>-қ </a:t>
            </a:r>
            <a:r>
              <a:rPr lang="el-GR" dirty="0" smtClean="0">
                <a:latin typeface="+mj-lt"/>
              </a:rPr>
              <a:t>β-</a:t>
            </a:r>
            <a:r>
              <a:rPr lang="ru-RU" dirty="0" err="1" smtClean="0">
                <a:latin typeface="+mj-lt"/>
              </a:rPr>
              <a:t>тізбек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30 </a:t>
            </a:r>
            <a:r>
              <a:rPr lang="ru-RU" dirty="0" err="1" smtClean="0">
                <a:latin typeface="+mj-lt"/>
              </a:rPr>
              <a:t>кД</a:t>
            </a:r>
            <a:r>
              <a:rPr lang="ru-RU" dirty="0" smtClean="0">
                <a:latin typeface="+mj-lt"/>
              </a:rPr>
              <a:t>-қ </a:t>
            </a:r>
            <a:r>
              <a:rPr lang="el-GR" dirty="0" smtClean="0">
                <a:latin typeface="+mj-lt"/>
              </a:rPr>
              <a:t>γ-</a:t>
            </a:r>
            <a:r>
              <a:rPr lang="ru-RU" dirty="0" err="1" smtClean="0">
                <a:latin typeface="+mj-lt"/>
              </a:rPr>
              <a:t>тізбек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Толық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молекуланың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деңгейі</a:t>
            </a:r>
            <a:r>
              <a:rPr lang="ru-RU" dirty="0" smtClean="0">
                <a:latin typeface="+mj-lt"/>
              </a:rPr>
              <a:t> 200 </a:t>
            </a:r>
            <a:r>
              <a:rPr lang="ru-RU" dirty="0" err="1" smtClean="0">
                <a:latin typeface="+mj-lt"/>
              </a:rPr>
              <a:t>кД-ға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тең</a:t>
            </a:r>
            <a:r>
              <a:rPr lang="ru-RU" dirty="0" smtClean="0">
                <a:latin typeface="+mj-lt"/>
              </a:rPr>
              <a:t>. </a:t>
            </a:r>
            <a:endParaRPr lang="ru-RU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4072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06648" y="885323"/>
            <a:ext cx="10770576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 smtClean="0">
              <a:latin typeface="+mj-lt"/>
            </a:endParaRPr>
          </a:p>
          <a:p>
            <a:pPr algn="just"/>
            <a:r>
              <a:rPr lang="ru-RU" dirty="0" smtClean="0">
                <a:latin typeface="+mj-lt"/>
              </a:rPr>
              <a:t> </a:t>
            </a:r>
          </a:p>
          <a:p>
            <a:pPr algn="just"/>
            <a:endParaRPr lang="ru-RU" dirty="0" smtClean="0">
              <a:latin typeface="+mj-lt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2000" dirty="0" smtClean="0">
                <a:latin typeface="+mj-lt"/>
              </a:rPr>
              <a:t>МНС </a:t>
            </a:r>
            <a:r>
              <a:rPr lang="ru-RU" sz="2000" dirty="0" err="1" smtClean="0">
                <a:latin typeface="+mj-lt"/>
              </a:rPr>
              <a:t>ұлпалық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сәйкестіліктің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антигендерін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детерминирлейді</a:t>
            </a:r>
            <a:r>
              <a:rPr lang="ru-RU" sz="2000" dirty="0" smtClean="0">
                <a:latin typeface="+mj-lt"/>
              </a:rPr>
              <a:t>, “</a:t>
            </a:r>
            <a:r>
              <a:rPr lang="ru-RU" sz="2000" dirty="0" err="1" smtClean="0">
                <a:latin typeface="+mj-lt"/>
              </a:rPr>
              <a:t>өзіндікін</a:t>
            </a:r>
            <a:r>
              <a:rPr lang="ru-RU" sz="2000" dirty="0" smtClean="0">
                <a:latin typeface="+mj-lt"/>
              </a:rPr>
              <a:t>” </a:t>
            </a:r>
            <a:r>
              <a:rPr lang="ru-RU" sz="2000" dirty="0" err="1" smtClean="0">
                <a:latin typeface="+mj-lt"/>
              </a:rPr>
              <a:t>және</a:t>
            </a:r>
            <a:r>
              <a:rPr lang="ru-RU" sz="2000" dirty="0" smtClean="0">
                <a:latin typeface="+mj-lt"/>
              </a:rPr>
              <a:t> “</a:t>
            </a:r>
            <a:r>
              <a:rPr lang="ru-RU" sz="2000" dirty="0" err="1" smtClean="0">
                <a:latin typeface="+mj-lt"/>
              </a:rPr>
              <a:t>бөтенді</a:t>
            </a:r>
            <a:r>
              <a:rPr lang="ru-RU" sz="2000" dirty="0" smtClean="0">
                <a:latin typeface="+mj-lt"/>
              </a:rPr>
              <a:t>” </a:t>
            </a:r>
            <a:r>
              <a:rPr lang="ru-RU" sz="2000" dirty="0" err="1" smtClean="0">
                <a:latin typeface="+mj-lt"/>
              </a:rPr>
              <a:t>жасушалық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танудың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үрдістерін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индкцирлейді</a:t>
            </a:r>
            <a:r>
              <a:rPr lang="ru-RU" sz="2000" dirty="0" smtClean="0">
                <a:latin typeface="+mj-lt"/>
              </a:rPr>
              <a:t>, </a:t>
            </a:r>
            <a:r>
              <a:rPr lang="ru-RU" sz="2000" dirty="0" err="1" smtClean="0">
                <a:latin typeface="+mj-lt"/>
              </a:rPr>
              <a:t>киллинг</a:t>
            </a:r>
            <a:r>
              <a:rPr lang="ru-RU" sz="2000" dirty="0" smtClean="0">
                <a:latin typeface="+mj-lt"/>
              </a:rPr>
              <a:t> – эффект </a:t>
            </a:r>
            <a:r>
              <a:rPr lang="ru-RU" sz="2000" dirty="0" err="1" smtClean="0">
                <a:latin typeface="+mj-lt"/>
              </a:rPr>
              <a:t>жасушалық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байланысының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эффекторлы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звеносын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анықтайды</a:t>
            </a:r>
            <a:r>
              <a:rPr lang="ru-RU" sz="2000" dirty="0" smtClean="0">
                <a:latin typeface="+mj-lt"/>
              </a:rPr>
              <a:t>; </a:t>
            </a:r>
            <a:r>
              <a:rPr lang="en-US" sz="2000" dirty="0" smtClean="0">
                <a:latin typeface="+mj-lt"/>
              </a:rPr>
              <a:t>HLA-</a:t>
            </a:r>
            <a:r>
              <a:rPr lang="ru-RU" sz="2000" dirty="0" smtClean="0">
                <a:latin typeface="+mj-lt"/>
              </a:rPr>
              <a:t>АГ </a:t>
            </a:r>
            <a:r>
              <a:rPr lang="ru-RU" sz="2000" dirty="0" err="1" smtClean="0">
                <a:latin typeface="+mj-lt"/>
              </a:rPr>
              <a:t>молекулалары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жасушалық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байланыстарының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әртүрлі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звенолары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үшін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нысана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болып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табылады</a:t>
            </a:r>
            <a:r>
              <a:rPr lang="ru-RU" sz="2000" dirty="0" smtClean="0">
                <a:latin typeface="+mj-lt"/>
              </a:rPr>
              <a:t> (</a:t>
            </a:r>
            <a:r>
              <a:rPr lang="ru-RU" sz="2000" dirty="0" err="1" smtClean="0">
                <a:latin typeface="+mj-lt"/>
              </a:rPr>
              <a:t>олар</a:t>
            </a:r>
            <a:r>
              <a:rPr lang="ru-RU" sz="2000" dirty="0" smtClean="0">
                <a:latin typeface="+mj-lt"/>
              </a:rPr>
              <a:t> ИКК-</a:t>
            </a:r>
            <a:r>
              <a:rPr lang="ru-RU" sz="2000" dirty="0" err="1" smtClean="0">
                <a:latin typeface="+mj-lt"/>
              </a:rPr>
              <a:t>ның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беткей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құрылымдары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болып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табылады</a:t>
            </a:r>
            <a:r>
              <a:rPr lang="ru-RU" sz="2000" dirty="0" smtClean="0">
                <a:latin typeface="+mj-lt"/>
              </a:rPr>
              <a:t>);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2000" dirty="0" smtClean="0">
                <a:latin typeface="+mj-lt"/>
              </a:rPr>
              <a:t>HLA </a:t>
            </a:r>
            <a:r>
              <a:rPr lang="ru-RU" sz="2000" dirty="0" err="1" smtClean="0">
                <a:latin typeface="+mj-lt"/>
              </a:rPr>
              <a:t>антигендері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ауруға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деген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бейімділікті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анықтайды</a:t>
            </a:r>
            <a:r>
              <a:rPr lang="ru-RU" sz="2000" dirty="0" smtClean="0">
                <a:latin typeface="+mj-lt"/>
              </a:rPr>
              <a:t>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000" dirty="0" smtClean="0">
                <a:latin typeface="+mj-lt"/>
              </a:rPr>
              <a:t>МНС </a:t>
            </a:r>
            <a:r>
              <a:rPr lang="ru-RU" sz="2000" dirty="0" err="1" smtClean="0">
                <a:latin typeface="+mj-lt"/>
              </a:rPr>
              <a:t>киллинг</a:t>
            </a:r>
            <a:r>
              <a:rPr lang="ru-RU" sz="2000" dirty="0" smtClean="0">
                <a:latin typeface="+mj-lt"/>
              </a:rPr>
              <a:t> – </a:t>
            </a:r>
            <a:r>
              <a:rPr lang="ru-RU" sz="2000" dirty="0" err="1" smtClean="0">
                <a:latin typeface="+mj-lt"/>
              </a:rPr>
              <a:t>жауаптың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интенсивтілігін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және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бласттүзілу</a:t>
            </a:r>
            <a:r>
              <a:rPr lang="ru-RU" sz="2000" dirty="0" smtClean="0">
                <a:latin typeface="+mj-lt"/>
              </a:rPr>
              <a:t>, </a:t>
            </a:r>
            <a:r>
              <a:rPr lang="ru-RU" sz="2000" dirty="0" err="1" smtClean="0">
                <a:latin typeface="+mj-lt"/>
              </a:rPr>
              <a:t>антидене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генезінің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деңгейін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анықтай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отырып</a:t>
            </a:r>
            <a:r>
              <a:rPr lang="ru-RU" sz="2000" dirty="0" smtClean="0">
                <a:latin typeface="+mj-lt"/>
              </a:rPr>
              <a:t>, </a:t>
            </a:r>
            <a:r>
              <a:rPr lang="ru-RU" sz="2000" dirty="0" err="1" smtClean="0">
                <a:latin typeface="+mj-lt"/>
              </a:rPr>
              <a:t>ағзаның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иммунды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статусының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сипатын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және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инфекционды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және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инфекционды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емес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антигендерге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иммунды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реакцияның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интенсивтілігін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анықтайтын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иммунды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жауаптың</a:t>
            </a:r>
            <a:r>
              <a:rPr lang="ru-RU" sz="2000" dirty="0" smtClean="0">
                <a:latin typeface="+mj-lt"/>
              </a:rPr>
              <a:t> “</a:t>
            </a:r>
            <a:r>
              <a:rPr lang="ru-RU" sz="2000" dirty="0" err="1" smtClean="0">
                <a:latin typeface="+mj-lt"/>
              </a:rPr>
              <a:t>сақтаушы</a:t>
            </a:r>
            <a:r>
              <a:rPr lang="ru-RU" sz="2000" dirty="0" smtClean="0">
                <a:latin typeface="+mj-lt"/>
              </a:rPr>
              <a:t>” </a:t>
            </a:r>
            <a:r>
              <a:rPr lang="ru-RU" sz="2000" dirty="0" err="1" smtClean="0">
                <a:latin typeface="+mj-lt"/>
              </a:rPr>
              <a:t>гендері</a:t>
            </a:r>
            <a:r>
              <a:rPr lang="ru-RU" sz="2000" dirty="0" smtClean="0">
                <a:latin typeface="+mj-lt"/>
              </a:rPr>
              <a:t> (</a:t>
            </a:r>
            <a:r>
              <a:rPr lang="en-US" sz="2000" dirty="0" smtClean="0">
                <a:latin typeface="+mj-lt"/>
              </a:rPr>
              <a:t>JR-</a:t>
            </a:r>
            <a:r>
              <a:rPr lang="ru-RU" sz="2000" dirty="0" smtClean="0">
                <a:latin typeface="+mj-lt"/>
              </a:rPr>
              <a:t>ген) </a:t>
            </a:r>
            <a:r>
              <a:rPr lang="ru-RU" sz="2000" dirty="0" err="1" smtClean="0">
                <a:latin typeface="+mj-lt"/>
              </a:rPr>
              <a:t>болып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табылады</a:t>
            </a:r>
            <a:r>
              <a:rPr lang="ru-RU" sz="2000" dirty="0" smtClean="0">
                <a:latin typeface="+mj-lt"/>
              </a:rPr>
              <a:t>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2000" dirty="0" smtClean="0">
                <a:latin typeface="+mj-lt"/>
              </a:rPr>
              <a:t>HLA </a:t>
            </a:r>
            <a:r>
              <a:rPr lang="ru-RU" sz="2000" dirty="0" err="1" smtClean="0">
                <a:latin typeface="+mj-lt"/>
              </a:rPr>
              <a:t>гендерінің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өнімдері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екілік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танудың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механизмін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қамтамасыз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етеді</a:t>
            </a:r>
            <a:r>
              <a:rPr lang="ru-RU" sz="2000" dirty="0" smtClean="0">
                <a:latin typeface="+mj-lt"/>
              </a:rPr>
              <a:t>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000" dirty="0" smtClean="0">
                <a:latin typeface="+mj-lt"/>
              </a:rPr>
              <a:t>МНС </a:t>
            </a:r>
            <a:r>
              <a:rPr lang="ru-RU" sz="2000" dirty="0" err="1" smtClean="0">
                <a:latin typeface="+mj-lt"/>
              </a:rPr>
              <a:t>гендері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комплементтің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кейбір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компоненттерінің</a:t>
            </a:r>
            <a:r>
              <a:rPr lang="ru-RU" sz="2000" dirty="0" smtClean="0">
                <a:latin typeface="+mj-lt"/>
              </a:rPr>
              <a:t> (С2, С4) </a:t>
            </a:r>
            <a:r>
              <a:rPr lang="ru-RU" sz="2000" dirty="0" err="1" smtClean="0">
                <a:latin typeface="+mj-lt"/>
              </a:rPr>
              <a:t>синтезін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бақылайды</a:t>
            </a:r>
            <a:r>
              <a:rPr lang="ru-RU" sz="2000" dirty="0" smtClean="0">
                <a:latin typeface="+mj-lt"/>
              </a:rPr>
              <a:t>.</a:t>
            </a:r>
            <a:endParaRPr lang="ru-RU" sz="2000" dirty="0">
              <a:latin typeface="+mj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err="1"/>
              <a:t>Гистосәйкестіктің</a:t>
            </a:r>
            <a:r>
              <a:rPr lang="ru-RU" sz="3600" b="1" dirty="0"/>
              <a:t> </a:t>
            </a:r>
            <a:r>
              <a:rPr lang="ru-RU" sz="3600" b="1" dirty="0" err="1"/>
              <a:t>басты</a:t>
            </a:r>
            <a:r>
              <a:rPr lang="ru-RU" sz="3600" b="1" dirty="0"/>
              <a:t> </a:t>
            </a:r>
            <a:r>
              <a:rPr lang="ru-RU" sz="3600" b="1" dirty="0" err="1"/>
              <a:t>кешенінің</a:t>
            </a:r>
            <a:r>
              <a:rPr lang="ru-RU" sz="3600" b="1" dirty="0"/>
              <a:t> </a:t>
            </a:r>
            <a:r>
              <a:rPr lang="ru-RU" sz="3600" b="1" dirty="0" err="1"/>
              <a:t>қызметі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24831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Иммунды жауап гендері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45123" y="1296303"/>
            <a:ext cx="1078816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0" i="0" dirty="0" smtClean="0">
                <a:solidFill>
                  <a:srgbClr val="666666"/>
                </a:solidFill>
                <a:effectLst/>
                <a:latin typeface="+mj-lt"/>
              </a:rPr>
              <a:t> </a:t>
            </a:r>
          </a:p>
          <a:p>
            <a:pPr algn="just" fontAlgn="base"/>
            <a:r>
              <a:rPr lang="ru-RU" b="0" i="0" dirty="0" err="1" smtClean="0">
                <a:effectLst/>
                <a:latin typeface="+mj-lt"/>
              </a:rPr>
              <a:t>Қазіргі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таңда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адамда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антигенге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деген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иммунды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жауаптың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күшін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детерминирлейтін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иммунды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жауаптың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гені</a:t>
            </a:r>
            <a:r>
              <a:rPr lang="ru-RU" b="0" i="0" dirty="0" smtClean="0">
                <a:effectLst/>
                <a:latin typeface="+mj-lt"/>
              </a:rPr>
              <a:t> (</a:t>
            </a:r>
            <a:r>
              <a:rPr lang="en-US" b="0" i="0" dirty="0" smtClean="0">
                <a:effectLst/>
                <a:latin typeface="+mj-lt"/>
              </a:rPr>
              <a:t>JR-</a:t>
            </a:r>
            <a:r>
              <a:rPr lang="ru-RU" b="0" i="0" dirty="0" err="1" smtClean="0">
                <a:effectLst/>
                <a:latin typeface="+mj-lt"/>
              </a:rPr>
              <a:t>гені</a:t>
            </a:r>
            <a:r>
              <a:rPr lang="ru-RU" b="0" i="0" dirty="0" smtClean="0">
                <a:effectLst/>
                <a:latin typeface="+mj-lt"/>
              </a:rPr>
              <a:t>) бар </a:t>
            </a:r>
            <a:r>
              <a:rPr lang="ru-RU" b="0" i="0" dirty="0" err="1" smtClean="0">
                <a:effectLst/>
                <a:latin typeface="+mj-lt"/>
              </a:rPr>
              <a:t>екендігі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туралы</a:t>
            </a:r>
            <a:r>
              <a:rPr lang="ru-RU" b="0" i="0" dirty="0" smtClean="0">
                <a:effectLst/>
                <a:latin typeface="+mj-lt"/>
              </a:rPr>
              <a:t> концепция </a:t>
            </a:r>
            <a:r>
              <a:rPr lang="ru-RU" b="0" i="0" dirty="0" err="1" smtClean="0">
                <a:effectLst/>
                <a:latin typeface="+mj-lt"/>
              </a:rPr>
              <a:t>қабылдаған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және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дәлелденген</a:t>
            </a:r>
            <a:r>
              <a:rPr lang="ru-RU" b="0" i="0" dirty="0" smtClean="0">
                <a:effectLst/>
                <a:latin typeface="+mj-lt"/>
              </a:rPr>
              <a:t>. </a:t>
            </a:r>
            <a:r>
              <a:rPr lang="ru-RU" b="0" i="0" dirty="0" err="1" smtClean="0">
                <a:effectLst/>
                <a:latin typeface="+mj-lt"/>
              </a:rPr>
              <a:t>Иммунды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жауптың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гені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en-US" b="0" i="0" dirty="0" smtClean="0">
                <a:effectLst/>
                <a:latin typeface="+mj-lt"/>
              </a:rPr>
              <a:t>HLA-</a:t>
            </a:r>
            <a:r>
              <a:rPr lang="ru-RU" b="0" i="0" dirty="0" err="1" smtClean="0">
                <a:effectLst/>
                <a:latin typeface="+mj-lt"/>
              </a:rPr>
              <a:t>кешенімен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байланысты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және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en-US" b="0" i="0" dirty="0" smtClean="0">
                <a:effectLst/>
                <a:latin typeface="+mj-lt"/>
              </a:rPr>
              <a:t>HLA-D </a:t>
            </a:r>
            <a:r>
              <a:rPr lang="ru-RU" b="0" i="0" dirty="0" err="1" smtClean="0">
                <a:effectLst/>
                <a:latin typeface="+mj-lt"/>
              </a:rPr>
              <a:t>сублокусына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жақын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орналасқан</a:t>
            </a:r>
            <a:r>
              <a:rPr lang="ru-RU" b="0" i="0" dirty="0" smtClean="0">
                <a:effectLst/>
                <a:latin typeface="+mj-lt"/>
              </a:rPr>
              <a:t> В-</a:t>
            </a:r>
            <a:r>
              <a:rPr lang="en-US" b="0" i="0" dirty="0" smtClean="0">
                <a:effectLst/>
                <a:latin typeface="+mj-lt"/>
              </a:rPr>
              <a:t>D </a:t>
            </a:r>
            <a:r>
              <a:rPr lang="ru-RU" b="0" i="0" dirty="0" err="1" smtClean="0">
                <a:effectLst/>
                <a:latin typeface="+mj-lt"/>
              </a:rPr>
              <a:t>интервалында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картирленуі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мүмкін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болатындығы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анықталынды</a:t>
            </a:r>
            <a:r>
              <a:rPr lang="ru-RU" b="0" i="0" dirty="0" smtClean="0">
                <a:effectLst/>
                <a:latin typeface="+mj-lt"/>
              </a:rPr>
              <a:t>. </a:t>
            </a:r>
            <a:r>
              <a:rPr lang="ru-RU" b="0" i="0" dirty="0" err="1" smtClean="0">
                <a:effectLst/>
                <a:latin typeface="+mj-lt"/>
              </a:rPr>
              <a:t>Аурулардың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әртүрлі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топтары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бір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емес</a:t>
            </a:r>
            <a:r>
              <a:rPr lang="ru-RU" b="0" i="0" dirty="0" smtClean="0">
                <a:effectLst/>
                <a:latin typeface="+mj-lt"/>
              </a:rPr>
              <a:t>, </a:t>
            </a:r>
            <a:r>
              <a:rPr lang="ru-RU" b="0" i="0" dirty="0" err="1" smtClean="0">
                <a:effectLst/>
                <a:latin typeface="+mj-lt"/>
              </a:rPr>
              <a:t>бірнеше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en-US" b="0" i="0" dirty="0" smtClean="0">
                <a:effectLst/>
                <a:latin typeface="+mj-lt"/>
              </a:rPr>
              <a:t>HLA-</a:t>
            </a:r>
            <a:r>
              <a:rPr lang="ru-RU" b="0" i="0" dirty="0" smtClean="0">
                <a:effectLst/>
                <a:latin typeface="+mj-lt"/>
              </a:rPr>
              <a:t>В </a:t>
            </a:r>
            <a:r>
              <a:rPr lang="ru-RU" b="0" i="0" dirty="0" err="1" smtClean="0">
                <a:effectLst/>
                <a:latin typeface="+mj-lt"/>
              </a:rPr>
              <a:t>және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en-US" b="0" i="0" dirty="0" smtClean="0">
                <a:effectLst/>
                <a:latin typeface="+mj-lt"/>
              </a:rPr>
              <a:t>HLA-D </a:t>
            </a:r>
            <a:r>
              <a:rPr lang="ru-RU" b="0" i="0" dirty="0" err="1" smtClean="0">
                <a:effectLst/>
                <a:latin typeface="+mj-lt"/>
              </a:rPr>
              <a:t>аллельдерімен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байланысуы</a:t>
            </a:r>
            <a:r>
              <a:rPr lang="ru-RU" b="0" i="0" dirty="0" smtClean="0">
                <a:effectLst/>
                <a:latin typeface="+mj-lt"/>
              </a:rPr>
              <a:t>, </a:t>
            </a:r>
            <a:r>
              <a:rPr lang="en-US" b="0" i="0" dirty="0" smtClean="0">
                <a:effectLst/>
                <a:latin typeface="+mj-lt"/>
              </a:rPr>
              <a:t>JR-</a:t>
            </a:r>
            <a:r>
              <a:rPr lang="ru-RU" b="0" i="0" dirty="0" err="1" smtClean="0">
                <a:effectLst/>
                <a:latin typeface="+mj-lt"/>
              </a:rPr>
              <a:t>жүйесінің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көп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аллельді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екендігін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ойлауға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мүмкіндік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береді</a:t>
            </a:r>
            <a:r>
              <a:rPr lang="ru-RU" b="0" i="0" dirty="0" smtClean="0">
                <a:effectLst/>
                <a:latin typeface="+mj-lt"/>
              </a:rPr>
              <a:t>.</a:t>
            </a:r>
          </a:p>
          <a:p>
            <a:pPr algn="just" fontAlgn="base"/>
            <a:r>
              <a:rPr lang="ru-RU" b="0" i="0" dirty="0" smtClean="0">
                <a:effectLst/>
                <a:latin typeface="+mj-lt"/>
              </a:rPr>
              <a:t> </a:t>
            </a:r>
          </a:p>
          <a:p>
            <a:pPr algn="just" fontAlgn="base"/>
            <a:r>
              <a:rPr lang="ru-RU" b="1" i="0" u="sng" dirty="0" err="1" smtClean="0">
                <a:effectLst/>
                <a:latin typeface="+mj-lt"/>
              </a:rPr>
              <a:t>Ауруларға</a:t>
            </a:r>
            <a:r>
              <a:rPr lang="ru-RU" b="1" i="0" u="sng" dirty="0" smtClean="0">
                <a:effectLst/>
                <a:latin typeface="+mj-lt"/>
              </a:rPr>
              <a:t> </a:t>
            </a:r>
            <a:r>
              <a:rPr lang="ru-RU" b="1" i="0" u="sng" dirty="0" err="1" smtClean="0">
                <a:effectLst/>
                <a:latin typeface="+mj-lt"/>
              </a:rPr>
              <a:t>бейімділігін</a:t>
            </a:r>
            <a:r>
              <a:rPr lang="ru-RU" b="1" i="0" u="sng" dirty="0" smtClean="0">
                <a:effectLst/>
                <a:latin typeface="+mj-lt"/>
              </a:rPr>
              <a:t> </a:t>
            </a:r>
            <a:r>
              <a:rPr lang="ru-RU" b="1" i="0" u="sng" dirty="0" err="1" smtClean="0">
                <a:effectLst/>
                <a:latin typeface="+mj-lt"/>
              </a:rPr>
              <a:t>анықтайтын</a:t>
            </a:r>
            <a:r>
              <a:rPr lang="ru-RU" dirty="0">
                <a:latin typeface="+mj-lt"/>
              </a:rPr>
              <a:t> </a:t>
            </a:r>
            <a:r>
              <a:rPr lang="ru-RU" b="1" i="0" u="sng" dirty="0" err="1" smtClean="0">
                <a:effectLst/>
                <a:latin typeface="+mj-lt"/>
              </a:rPr>
              <a:t>процестердің</a:t>
            </a:r>
            <a:r>
              <a:rPr lang="ru-RU" b="1" i="0" u="sng" dirty="0" smtClean="0">
                <a:effectLst/>
                <a:latin typeface="+mj-lt"/>
              </a:rPr>
              <a:t> </a:t>
            </a:r>
            <a:r>
              <a:rPr lang="ru-RU" b="1" i="0" u="sng" dirty="0" err="1" smtClean="0">
                <a:effectLst/>
                <a:latin typeface="+mj-lt"/>
              </a:rPr>
              <a:t>өзара</a:t>
            </a:r>
            <a:r>
              <a:rPr lang="ru-RU" b="1" i="0" u="sng" dirty="0" smtClean="0">
                <a:effectLst/>
                <a:latin typeface="+mj-lt"/>
              </a:rPr>
              <a:t> </a:t>
            </a:r>
            <a:r>
              <a:rPr lang="ru-RU" b="1" i="0" u="sng" dirty="0" err="1" smtClean="0">
                <a:effectLst/>
                <a:latin typeface="+mj-lt"/>
              </a:rPr>
              <a:t>байланысын</a:t>
            </a:r>
            <a:r>
              <a:rPr lang="ru-RU" b="1" i="0" u="sng" dirty="0" smtClean="0">
                <a:effectLst/>
                <a:latin typeface="+mj-lt"/>
              </a:rPr>
              <a:t> </a:t>
            </a:r>
            <a:r>
              <a:rPr lang="ru-RU" b="1" i="0" u="sng" dirty="0" err="1" smtClean="0">
                <a:effectLst/>
                <a:latin typeface="+mj-lt"/>
              </a:rPr>
              <a:t>түсіндіретін</a:t>
            </a:r>
            <a:r>
              <a:rPr lang="ru-RU" b="1" i="0" u="sng" dirty="0" smtClean="0">
                <a:effectLst/>
                <a:latin typeface="+mj-lt"/>
              </a:rPr>
              <a:t> схема</a:t>
            </a:r>
            <a:endParaRPr lang="ru-RU" b="0" i="0" dirty="0" smtClean="0">
              <a:effectLst/>
              <a:latin typeface="+mj-lt"/>
            </a:endParaRPr>
          </a:p>
          <a:p>
            <a:pPr algn="just" fontAlgn="base"/>
            <a:r>
              <a:rPr lang="ru-RU" b="0" i="0" u="sng" dirty="0" smtClean="0">
                <a:effectLst/>
                <a:latin typeface="+mj-lt"/>
              </a:rPr>
              <a:t> </a:t>
            </a:r>
            <a:endParaRPr lang="ru-RU" b="0" i="0" dirty="0" smtClean="0">
              <a:effectLst/>
              <a:latin typeface="+mj-lt"/>
            </a:endParaRP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en-US" b="0" i="0" dirty="0" smtClean="0">
                <a:effectLst/>
                <a:latin typeface="+mj-lt"/>
              </a:rPr>
              <a:t>HLA – </a:t>
            </a:r>
            <a:r>
              <a:rPr lang="ru-RU" b="0" i="0" dirty="0" err="1" smtClean="0">
                <a:effectLst/>
                <a:latin typeface="+mj-lt"/>
              </a:rPr>
              <a:t>кешенінде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жасушаның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беткейіндегі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сәйкес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детерминантты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кодтайтын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en-US" b="0" i="0" dirty="0" smtClean="0">
                <a:effectLst/>
                <a:latin typeface="+mj-lt"/>
              </a:rPr>
              <a:t>JR-</a:t>
            </a:r>
            <a:r>
              <a:rPr lang="ru-RU" b="0" i="0" dirty="0" smtClean="0">
                <a:effectLst/>
                <a:latin typeface="+mj-lt"/>
              </a:rPr>
              <a:t>ген бар;</a:t>
            </a: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ru-RU" b="0" i="0" dirty="0" smtClean="0">
                <a:effectLst/>
                <a:latin typeface="+mj-lt"/>
              </a:rPr>
              <a:t>Патоген </a:t>
            </a:r>
            <a:r>
              <a:rPr lang="ru-RU" b="0" i="0" dirty="0" err="1" smtClean="0">
                <a:effectLst/>
                <a:latin typeface="+mj-lt"/>
              </a:rPr>
              <a:t>ағзаға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еніп</a:t>
            </a:r>
            <a:r>
              <a:rPr lang="ru-RU" b="0" i="0" dirty="0" smtClean="0">
                <a:effectLst/>
                <a:latin typeface="+mj-lt"/>
              </a:rPr>
              <a:t>, </a:t>
            </a:r>
            <a:r>
              <a:rPr lang="en-US" b="0" i="0" dirty="0" smtClean="0">
                <a:effectLst/>
                <a:latin typeface="+mj-lt"/>
              </a:rPr>
              <a:t>JR- </a:t>
            </a:r>
            <a:r>
              <a:rPr lang="ru-RU" b="0" i="0" dirty="0" err="1" smtClean="0">
                <a:effectLst/>
                <a:latin typeface="+mj-lt"/>
              </a:rPr>
              <a:t>детерминантымен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байланысады</a:t>
            </a:r>
            <a:r>
              <a:rPr lang="ru-RU" b="0" i="0" dirty="0" smtClean="0">
                <a:effectLst/>
                <a:latin typeface="+mj-lt"/>
              </a:rPr>
              <a:t>, </a:t>
            </a:r>
            <a:r>
              <a:rPr lang="ru-RU" b="0" i="0" dirty="0" err="1" smtClean="0">
                <a:effectLst/>
                <a:latin typeface="+mj-lt"/>
              </a:rPr>
              <a:t>бұл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иммунды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жүйенің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белсенуіне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әкеледі</a:t>
            </a:r>
            <a:r>
              <a:rPr lang="ru-RU" b="0" i="0" dirty="0" smtClean="0">
                <a:effectLst/>
                <a:latin typeface="+mj-lt"/>
              </a:rPr>
              <a:t>;</a:t>
            </a: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ru-RU" b="0" i="0" dirty="0" err="1" smtClean="0">
                <a:effectLst/>
                <a:latin typeface="+mj-lt"/>
              </a:rPr>
              <a:t>Иммунды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жауаптың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жоғарғы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типінде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ауруларға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төмен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бейімділік</a:t>
            </a:r>
            <a:r>
              <a:rPr lang="ru-RU" b="0" i="0" dirty="0" smtClean="0">
                <a:effectLst/>
                <a:latin typeface="+mj-lt"/>
              </a:rPr>
              <a:t> пен </a:t>
            </a:r>
            <a:r>
              <a:rPr lang="ru-RU" b="0" i="0" dirty="0" err="1" smtClean="0">
                <a:effectLst/>
                <a:latin typeface="+mj-lt"/>
              </a:rPr>
              <a:t>оның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төмен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жиілігі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орын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алады</a:t>
            </a:r>
            <a:r>
              <a:rPr lang="ru-RU" b="0" i="0" dirty="0" smtClean="0">
                <a:effectLst/>
                <a:latin typeface="+mj-lt"/>
              </a:rPr>
              <a:t>;</a:t>
            </a: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ru-RU" b="0" i="0" dirty="0" err="1" smtClean="0">
                <a:effectLst/>
                <a:latin typeface="+mj-lt"/>
              </a:rPr>
              <a:t>Иммунды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жауптың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төменгі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типінде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ауруларға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жоғары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бейімділік</a:t>
            </a:r>
            <a:r>
              <a:rPr lang="ru-RU" b="0" i="0" dirty="0" smtClean="0">
                <a:effectLst/>
                <a:latin typeface="+mj-lt"/>
              </a:rPr>
              <a:t> пен, </a:t>
            </a:r>
            <a:r>
              <a:rPr lang="ru-RU" b="0" i="0" dirty="0" err="1" smtClean="0">
                <a:effectLst/>
                <a:latin typeface="+mj-lt"/>
              </a:rPr>
              <a:t>сәйкесінше</a:t>
            </a:r>
            <a:r>
              <a:rPr lang="ru-RU" b="0" i="0" dirty="0" smtClean="0">
                <a:effectLst/>
                <a:latin typeface="+mj-lt"/>
              </a:rPr>
              <a:t>, </a:t>
            </a:r>
            <a:r>
              <a:rPr lang="ru-RU" b="0" i="0" dirty="0" err="1" smtClean="0">
                <a:effectLst/>
                <a:latin typeface="+mj-lt"/>
              </a:rPr>
              <a:t>аурудың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жоғары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жиілігі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орын</a:t>
            </a:r>
            <a:r>
              <a:rPr lang="ru-RU" b="0" i="0" dirty="0" smtClean="0">
                <a:effectLst/>
                <a:latin typeface="+mj-lt"/>
              </a:rPr>
              <a:t> </a:t>
            </a:r>
            <a:r>
              <a:rPr lang="ru-RU" b="0" i="0" dirty="0" err="1" smtClean="0">
                <a:effectLst/>
                <a:latin typeface="+mj-lt"/>
              </a:rPr>
              <a:t>алады</a:t>
            </a:r>
            <a:r>
              <a:rPr lang="ru-RU" b="0" i="0" dirty="0" smtClean="0">
                <a:effectLst/>
                <a:latin typeface="+mj-lt"/>
              </a:rPr>
              <a:t>.</a:t>
            </a:r>
            <a:endParaRPr lang="ru-RU" b="0" i="0" dirty="0"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808407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5800" y="2019614"/>
            <a:ext cx="1109573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 smtClean="0">
                <a:latin typeface="+mj-lt"/>
              </a:rPr>
              <a:t>Иммунологияда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қолданатын</a:t>
            </a:r>
            <a:r>
              <a:rPr lang="ru-RU" dirty="0" smtClean="0">
                <a:latin typeface="+mj-lt"/>
              </a:rPr>
              <a:t> </a:t>
            </a:r>
            <a:r>
              <a:rPr lang="ru-RU" b="1" dirty="0" smtClean="0">
                <a:latin typeface="+mj-lt"/>
              </a:rPr>
              <a:t>т р а н с п л а н т а ц и я </a:t>
            </a:r>
            <a:r>
              <a:rPr lang="ru-RU" dirty="0" err="1" smtClean="0">
                <a:latin typeface="+mj-lt"/>
              </a:rPr>
              <a:t>термині</a:t>
            </a:r>
            <a:r>
              <a:rPr lang="ru-RU" dirty="0" smtClean="0">
                <a:latin typeface="+mj-lt"/>
              </a:rPr>
              <a:t> б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р </a:t>
            </a:r>
            <a:r>
              <a:rPr lang="ru-RU" dirty="0" err="1" smtClean="0">
                <a:latin typeface="+mj-lt"/>
              </a:rPr>
              <a:t>организмнен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ек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нш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организмге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жасушаларды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тіндерд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және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мүшелерд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алмастыруды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білдіреді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Көптеген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түрл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трансплантациялардың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хирургиялық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әд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стер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smtClean="0">
                <a:latin typeface="+mj-lt"/>
              </a:rPr>
              <a:t>б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зд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дәу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рде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жет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лд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р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лген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Ғалымдар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мүшелер</a:t>
            </a:r>
            <a:r>
              <a:rPr lang="ru-RU" dirty="0" smtClean="0">
                <a:latin typeface="+mj-lt"/>
              </a:rPr>
              <a:t> мен 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ндерд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smtClean="0">
                <a:latin typeface="+mj-lt"/>
              </a:rPr>
              <a:t>б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р </a:t>
            </a:r>
            <a:r>
              <a:rPr lang="ru-RU" dirty="0" err="1" smtClean="0">
                <a:latin typeface="+mj-lt"/>
              </a:rPr>
              <a:t>индивидуумнан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ек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нш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индивидуумға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алмастыру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сұрақтарына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хирургиялық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технологиялар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көмегімен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жауаптарды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тапқан</a:t>
            </a:r>
            <a:r>
              <a:rPr lang="ru-RU" dirty="0" smtClean="0">
                <a:latin typeface="+mj-lt"/>
              </a:rPr>
              <a:t>. 1902 </a:t>
            </a:r>
            <a:r>
              <a:rPr lang="ru-RU" dirty="0" err="1" smtClean="0">
                <a:latin typeface="+mj-lt"/>
              </a:rPr>
              <a:t>жылы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Венециялық</a:t>
            </a:r>
            <a:r>
              <a:rPr lang="ru-RU" dirty="0" smtClean="0">
                <a:latin typeface="+mj-lt"/>
              </a:rPr>
              <a:t> хирург </a:t>
            </a:r>
            <a:r>
              <a:rPr lang="en-US" dirty="0" smtClean="0">
                <a:latin typeface="+mj-lt"/>
              </a:rPr>
              <a:t>Ullman </a:t>
            </a:r>
            <a:r>
              <a:rPr lang="ru-RU" dirty="0" err="1" smtClean="0">
                <a:latin typeface="+mj-lt"/>
              </a:rPr>
              <a:t>көрсету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бойынша</a:t>
            </a:r>
            <a:r>
              <a:rPr lang="ru-RU" dirty="0" smtClean="0">
                <a:latin typeface="+mj-lt"/>
              </a:rPr>
              <a:t>, б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р </a:t>
            </a:r>
            <a:r>
              <a:rPr lang="ru-RU" dirty="0" err="1" smtClean="0">
                <a:latin typeface="+mj-lt"/>
              </a:rPr>
              <a:t>жануардан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алып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сондай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ғана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жануарға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бүйрек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алмастырып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салғанда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бүйрект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қызмет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қалпына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келген</a:t>
            </a:r>
            <a:r>
              <a:rPr lang="ru-RU" dirty="0" smtClean="0">
                <a:latin typeface="+mj-lt"/>
              </a:rPr>
              <a:t>. Ал </a:t>
            </a:r>
            <a:r>
              <a:rPr lang="ru-RU" dirty="0" err="1" smtClean="0">
                <a:latin typeface="+mj-lt"/>
              </a:rPr>
              <a:t>бүйрект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әр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түрге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жататын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жануарлар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арасында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салған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кезде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бүйрект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қызмет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ұзақ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уақытқа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жетпей</a:t>
            </a:r>
            <a:r>
              <a:rPr lang="ru-RU" dirty="0" smtClean="0">
                <a:latin typeface="+mj-lt"/>
              </a:rPr>
              <a:t> (5-14 </a:t>
            </a:r>
            <a:r>
              <a:rPr lang="ru-RU" dirty="0" err="1" smtClean="0">
                <a:latin typeface="+mj-lt"/>
              </a:rPr>
              <a:t>күн</a:t>
            </a:r>
            <a:r>
              <a:rPr lang="ru-RU" dirty="0" smtClean="0">
                <a:latin typeface="+mj-lt"/>
              </a:rPr>
              <a:t>) </a:t>
            </a:r>
            <a:r>
              <a:rPr lang="ru-RU" dirty="0" err="1" smtClean="0">
                <a:latin typeface="+mj-lt"/>
              </a:rPr>
              <a:t>тоқтатылып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мүшен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ң </a:t>
            </a:r>
            <a:r>
              <a:rPr lang="ru-RU" dirty="0" err="1" smtClean="0">
                <a:latin typeface="+mj-lt"/>
              </a:rPr>
              <a:t>тұрақтамауы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белг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ленген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Жануарлар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арасындағы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тәжірибел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к </a:t>
            </a:r>
            <a:r>
              <a:rPr lang="ru-RU" dirty="0" err="1" smtClean="0">
                <a:latin typeface="+mj-lt"/>
              </a:rPr>
              <a:t>трансплантациялау</a:t>
            </a:r>
            <a:r>
              <a:rPr lang="ru-RU" dirty="0" smtClean="0">
                <a:latin typeface="+mj-lt"/>
              </a:rPr>
              <a:t> 1920-1930 </a:t>
            </a:r>
            <a:r>
              <a:rPr lang="ru-RU" dirty="0" err="1" smtClean="0">
                <a:latin typeface="+mj-lt"/>
              </a:rPr>
              <a:t>жылдарында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жалғастырылған</a:t>
            </a:r>
            <a:r>
              <a:rPr lang="ru-RU" dirty="0" smtClean="0">
                <a:latin typeface="+mj-lt"/>
              </a:rPr>
              <a:t>, б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рақ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әр</a:t>
            </a:r>
            <a:r>
              <a:rPr lang="ru-RU" dirty="0" smtClean="0">
                <a:latin typeface="+mj-lt"/>
              </a:rPr>
              <a:t>-б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р </a:t>
            </a:r>
            <a:r>
              <a:rPr lang="ru-RU" dirty="0" err="1" smtClean="0">
                <a:latin typeface="+mj-lt"/>
              </a:rPr>
              <a:t>талаптану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әрекет</a:t>
            </a:r>
            <a:r>
              <a:rPr lang="en-US" dirty="0" err="1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сәтс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з </a:t>
            </a:r>
            <a:r>
              <a:rPr lang="ru-RU" dirty="0" err="1" smtClean="0">
                <a:latin typeface="+mj-lt"/>
              </a:rPr>
              <a:t>болып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өткен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Ауыстырып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салған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мүшелер</a:t>
            </a:r>
            <a:r>
              <a:rPr lang="ru-RU" dirty="0" smtClean="0">
                <a:latin typeface="+mj-lt"/>
              </a:rPr>
              <a:t> мен 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err="1" smtClean="0">
                <a:latin typeface="+mj-lt"/>
              </a:rPr>
              <a:t>ндерде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ауқымды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лейкоциттер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шоғырлануы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анықталған</a:t>
            </a:r>
            <a:endParaRPr lang="ru-RU" dirty="0">
              <a:latin typeface="+mj-lt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Трансплантациялық</a:t>
            </a:r>
            <a:r>
              <a:rPr lang="ru-RU" b="1" dirty="0"/>
              <a:t> иммунитет.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83618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2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Times New Roman/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2" id="{1F3B164B-E97D-45BC-AD8F-68315D12E883}" vid="{4DE81A75-BF2E-4D09-8EAF-5A26A63354B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</Template>
  <TotalTime>80</TotalTime>
  <Words>2216</Words>
  <Application>Microsoft Office PowerPoint</Application>
  <PresentationFormat>Широкоэкранный</PresentationFormat>
  <Paragraphs>79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Georgia</vt:lpstr>
      <vt:lpstr>Times New Roman</vt:lpstr>
      <vt:lpstr>Wingdings</vt:lpstr>
      <vt:lpstr>Wingdings 2</vt:lpstr>
      <vt:lpstr>Тема2</vt:lpstr>
      <vt:lpstr>Презентация PowerPoint</vt:lpstr>
      <vt:lpstr>    Жоспар:</vt:lpstr>
      <vt:lpstr>БАС ГИСТОСӘЙКЕСТIК КОМПЛЕКС</vt:lpstr>
      <vt:lpstr>HLA-комплексінің құрылысы</vt:lpstr>
      <vt:lpstr>Презентация PowerPoint</vt:lpstr>
      <vt:lpstr>Презентация PowerPoint</vt:lpstr>
      <vt:lpstr>Гистосәйкестіктің басты кешенінің қызметі.</vt:lpstr>
      <vt:lpstr>Иммунды жауап гендері</vt:lpstr>
      <vt:lpstr>Трансплантациялық иммунитет.</vt:lpstr>
      <vt:lpstr>Презентация PowerPoint</vt:lpstr>
      <vt:lpstr>Презентация PowerPoint</vt:lpstr>
      <vt:lpstr>Трансплантациялық антигендер</vt:lpstr>
      <vt:lpstr>Презентация PowerPoint</vt:lpstr>
      <vt:lpstr>HLA-антигендердiң аурулармен байланысуы</vt:lpstr>
      <vt:lpstr>Презентация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Аружан</dc:creator>
  <cp:lastModifiedBy>Атанбаева Гулшат</cp:lastModifiedBy>
  <cp:revision>10</cp:revision>
  <dcterms:created xsi:type="dcterms:W3CDTF">2024-01-11T16:44:27Z</dcterms:created>
  <dcterms:modified xsi:type="dcterms:W3CDTF">2024-02-21T06:40:19Z</dcterms:modified>
</cp:coreProperties>
</file>